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48"/>
  </p:notesMasterIdLst>
  <p:handoutMasterIdLst>
    <p:handoutMasterId r:id="rId49"/>
  </p:handoutMasterIdLst>
  <p:sldIdLst>
    <p:sldId id="355" r:id="rId2"/>
    <p:sldId id="445" r:id="rId3"/>
    <p:sldId id="291" r:id="rId4"/>
    <p:sldId id="384" r:id="rId5"/>
    <p:sldId id="367" r:id="rId6"/>
    <p:sldId id="379" r:id="rId7"/>
    <p:sldId id="369" r:id="rId8"/>
    <p:sldId id="373" r:id="rId9"/>
    <p:sldId id="380" r:id="rId10"/>
    <p:sldId id="385" r:id="rId11"/>
    <p:sldId id="389" r:id="rId12"/>
    <p:sldId id="376" r:id="rId13"/>
    <p:sldId id="374" r:id="rId14"/>
    <p:sldId id="442" r:id="rId15"/>
    <p:sldId id="431" r:id="rId16"/>
    <p:sldId id="440" r:id="rId17"/>
    <p:sldId id="360" r:id="rId18"/>
    <p:sldId id="443" r:id="rId19"/>
    <p:sldId id="433" r:id="rId20"/>
    <p:sldId id="378" r:id="rId21"/>
    <p:sldId id="383" r:id="rId22"/>
    <p:sldId id="397" r:id="rId23"/>
    <p:sldId id="400" r:id="rId24"/>
    <p:sldId id="401" r:id="rId25"/>
    <p:sldId id="403" r:id="rId26"/>
    <p:sldId id="386" r:id="rId27"/>
    <p:sldId id="444" r:id="rId28"/>
    <p:sldId id="404" r:id="rId29"/>
    <p:sldId id="438" r:id="rId30"/>
    <p:sldId id="328" r:id="rId31"/>
    <p:sldId id="329" r:id="rId32"/>
    <p:sldId id="407" r:id="rId33"/>
    <p:sldId id="417" r:id="rId34"/>
    <p:sldId id="412" r:id="rId35"/>
    <p:sldId id="449" r:id="rId36"/>
    <p:sldId id="413" r:id="rId37"/>
    <p:sldId id="436" r:id="rId38"/>
    <p:sldId id="420" r:id="rId39"/>
    <p:sldId id="418" r:id="rId40"/>
    <p:sldId id="437" r:id="rId41"/>
    <p:sldId id="450" r:id="rId42"/>
    <p:sldId id="446" r:id="rId43"/>
    <p:sldId id="447" r:id="rId44"/>
    <p:sldId id="377" r:id="rId45"/>
    <p:sldId id="424" r:id="rId46"/>
    <p:sldId id="441" r:id="rId47"/>
  </p:sldIdLst>
  <p:sldSz cx="9144000" cy="6858000" type="screen4x3"/>
  <p:notesSz cx="7010400" cy="9296400"/>
  <p:custShowLst>
    <p:custShow name="8/2 Lecture Edited" id="0">
      <p:sldLst>
        <p:sld r:id="rId4"/>
        <p:sld r:id="rId31"/>
        <p:sld r:id="rId32"/>
      </p:sldLst>
    </p:custShow>
  </p:custShowLst>
  <p:defaultTex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C4DC3"/>
    <a:srgbClr val="CC3300"/>
    <a:srgbClr val="9181D5"/>
    <a:srgbClr val="990033"/>
    <a:srgbClr val="D6D0F0"/>
    <a:srgbClr val="9C8EDA"/>
    <a:srgbClr val="1C1C1C"/>
    <a:srgbClr val="CC6600"/>
    <a:srgbClr val="FFCC00"/>
    <a:srgbClr val="24486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73" autoAdjust="0"/>
    <p:restoredTop sz="97826" autoAdjust="0"/>
  </p:normalViewPr>
  <p:slideViewPr>
    <p:cSldViewPr>
      <p:cViewPr varScale="1">
        <p:scale>
          <a:sx n="88" d="100"/>
          <a:sy n="88" d="100"/>
        </p:scale>
        <p:origin x="978" y="90"/>
      </p:cViewPr>
      <p:guideLst>
        <p:guide orient="horz" pos="2160"/>
        <p:guide pos="2880"/>
      </p:guideLst>
    </p:cSldViewPr>
  </p:slideViewPr>
  <p:outlineViewPr>
    <p:cViewPr>
      <p:scale>
        <a:sx n="33" d="100"/>
        <a:sy n="33" d="100"/>
      </p:scale>
      <p:origin x="48" y="7788"/>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3" d="100"/>
          <a:sy n="83" d="100"/>
        </p:scale>
        <p:origin x="-1992"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3" tIns="46587" rIns="93173" bIns="46587"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3" tIns="46587" rIns="93173" bIns="46587" rtlCol="0"/>
          <a:lstStyle>
            <a:lvl1pPr algn="r">
              <a:defRPr sz="1200"/>
            </a:lvl1pPr>
          </a:lstStyle>
          <a:p>
            <a:fld id="{B980B792-4944-4C81-B3BB-832C5E565467}" type="datetimeFigureOut">
              <a:rPr lang="en-US" smtClean="0"/>
              <a:pPr/>
              <a:t>1/10/2018</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3" tIns="46587" rIns="93173" bIns="46587"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3" tIns="46587" rIns="93173" bIns="46587" rtlCol="0" anchor="b"/>
          <a:lstStyle>
            <a:lvl1pPr algn="r">
              <a:defRPr sz="1200"/>
            </a:lvl1pPr>
          </a:lstStyle>
          <a:p>
            <a:fld id="{5F626A9D-9872-43E8-B782-1CC694FA5D55}" type="slidenum">
              <a:rPr lang="en-US" smtClean="0"/>
              <a:pPr/>
              <a:t>‹#›</a:t>
            </a:fld>
            <a:endParaRPr lang="en-US"/>
          </a:p>
        </p:txBody>
      </p:sp>
    </p:spTree>
    <p:extLst>
      <p:ext uri="{BB962C8B-B14F-4D97-AF65-F5344CB8AC3E}">
        <p14:creationId xmlns:p14="http://schemas.microsoft.com/office/powerpoint/2010/main" val="27765151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0834"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3" tIns="46587" rIns="93173" bIns="46587"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120835" name="Rectangle 3"/>
          <p:cNvSpPr>
            <a:spLocks noGrp="1" noChangeArrowheads="1"/>
          </p:cNvSpPr>
          <p:nvPr>
            <p:ph type="dt" idx="1"/>
          </p:nvPr>
        </p:nvSpPr>
        <p:spPr bwMode="auto">
          <a:xfrm>
            <a:off x="3970938" y="0"/>
            <a:ext cx="3037840" cy="464820"/>
          </a:xfrm>
          <a:prstGeom prst="rect">
            <a:avLst/>
          </a:prstGeom>
          <a:noFill/>
          <a:ln w="9525">
            <a:noFill/>
            <a:miter lim="800000"/>
            <a:headEnd/>
            <a:tailEnd/>
          </a:ln>
          <a:effectLst/>
        </p:spPr>
        <p:txBody>
          <a:bodyPr vert="horz" wrap="square" lIns="93173" tIns="46587" rIns="93173" bIns="46587"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31748"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120837" name="Rectangle 5"/>
          <p:cNvSpPr>
            <a:spLocks noGrp="1" noChangeArrowheads="1"/>
          </p:cNvSpPr>
          <p:nvPr>
            <p:ph type="body" sz="quarter" idx="3"/>
          </p:nvPr>
        </p:nvSpPr>
        <p:spPr bwMode="auto">
          <a:xfrm>
            <a:off x="701040" y="4415790"/>
            <a:ext cx="5608320" cy="4183380"/>
          </a:xfrm>
          <a:prstGeom prst="rect">
            <a:avLst/>
          </a:prstGeom>
          <a:noFill/>
          <a:ln w="9525">
            <a:noFill/>
            <a:miter lim="800000"/>
            <a:headEnd/>
            <a:tailEnd/>
          </a:ln>
          <a:effectLst/>
        </p:spPr>
        <p:txBody>
          <a:bodyPr vert="horz" wrap="square" lIns="93173" tIns="46587" rIns="93173" bIns="4658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20838" name="Rectangle 6"/>
          <p:cNvSpPr>
            <a:spLocks noGrp="1" noChangeArrowheads="1"/>
          </p:cNvSpPr>
          <p:nvPr>
            <p:ph type="ftr" sz="quarter" idx="4"/>
          </p:nvPr>
        </p:nvSpPr>
        <p:spPr bwMode="auto">
          <a:xfrm>
            <a:off x="0" y="8829967"/>
            <a:ext cx="3037840" cy="464820"/>
          </a:xfrm>
          <a:prstGeom prst="rect">
            <a:avLst/>
          </a:prstGeom>
          <a:noFill/>
          <a:ln w="9525">
            <a:noFill/>
            <a:miter lim="800000"/>
            <a:headEnd/>
            <a:tailEnd/>
          </a:ln>
          <a:effectLst/>
        </p:spPr>
        <p:txBody>
          <a:bodyPr vert="horz" wrap="square" lIns="93173" tIns="46587" rIns="93173" bIns="46587"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120839" name="Rectangle 7"/>
          <p:cNvSpPr>
            <a:spLocks noGrp="1" noChangeArrowheads="1"/>
          </p:cNvSpPr>
          <p:nvPr>
            <p:ph type="sldNum" sz="quarter" idx="5"/>
          </p:nvPr>
        </p:nvSpPr>
        <p:spPr bwMode="auto">
          <a:xfrm>
            <a:off x="3970938" y="8829967"/>
            <a:ext cx="3037840" cy="464820"/>
          </a:xfrm>
          <a:prstGeom prst="rect">
            <a:avLst/>
          </a:prstGeom>
          <a:noFill/>
          <a:ln w="9525">
            <a:noFill/>
            <a:miter lim="800000"/>
            <a:headEnd/>
            <a:tailEnd/>
          </a:ln>
          <a:effectLst/>
        </p:spPr>
        <p:txBody>
          <a:bodyPr vert="horz" wrap="square" lIns="93173" tIns="46587" rIns="93173" bIns="46587" numCol="1" anchor="b" anchorCtr="0" compatLnSpc="1">
            <a:prstTxWarp prst="textNoShape">
              <a:avLst/>
            </a:prstTxWarp>
          </a:bodyPr>
          <a:lstStyle>
            <a:lvl1pPr algn="r" eaLnBrk="1" hangingPunct="1">
              <a:defRPr sz="1200">
                <a:latin typeface="Arial" charset="0"/>
              </a:defRPr>
            </a:lvl1pPr>
          </a:lstStyle>
          <a:p>
            <a:pPr>
              <a:defRPr/>
            </a:pPr>
            <a:fld id="{2635ED47-3AFC-440D-8091-0AC809EBC890}" type="slidenum">
              <a:rPr lang="en-US"/>
              <a:pPr>
                <a:defRPr/>
              </a:pPr>
              <a:t>‹#›</a:t>
            </a:fld>
            <a:endParaRPr lang="en-US"/>
          </a:p>
        </p:txBody>
      </p:sp>
    </p:spTree>
    <p:extLst>
      <p:ext uri="{BB962C8B-B14F-4D97-AF65-F5344CB8AC3E}">
        <p14:creationId xmlns:p14="http://schemas.microsoft.com/office/powerpoint/2010/main" val="22075511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635ED47-3AFC-440D-8091-0AC809EBC890}" type="slidenum">
              <a:rPr lang="en-US" smtClean="0"/>
              <a:pPr>
                <a:defRPr/>
              </a:pPr>
              <a:t>9</a:t>
            </a:fld>
            <a:endParaRPr lang="en-US"/>
          </a:p>
        </p:txBody>
      </p:sp>
    </p:spTree>
    <p:extLst>
      <p:ext uri="{BB962C8B-B14F-4D97-AF65-F5344CB8AC3E}">
        <p14:creationId xmlns:p14="http://schemas.microsoft.com/office/powerpoint/2010/main" val="23209114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635ED47-3AFC-440D-8091-0AC809EBC890}" type="slidenum">
              <a:rPr lang="en-US" smtClean="0"/>
              <a:pPr>
                <a:defRPr/>
              </a:pPr>
              <a:t>27</a:t>
            </a:fld>
            <a:endParaRPr lang="en-US"/>
          </a:p>
        </p:txBody>
      </p:sp>
    </p:spTree>
    <p:extLst>
      <p:ext uri="{BB962C8B-B14F-4D97-AF65-F5344CB8AC3E}">
        <p14:creationId xmlns:p14="http://schemas.microsoft.com/office/powerpoint/2010/main" val="4546779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pPr>
              <a:defRPr/>
            </a:pPr>
            <a:endParaRPr lang="en-US"/>
          </a:p>
        </p:txBody>
      </p:sp>
      <p:sp>
        <p:nvSpPr>
          <p:cNvPr id="20" name="Footer Placeholder 19"/>
          <p:cNvSpPr>
            <a:spLocks noGrp="1"/>
          </p:cNvSpPr>
          <p:nvPr>
            <p:ph type="ftr" sz="quarter" idx="11"/>
          </p:nvPr>
        </p:nvSpPr>
        <p:spPr/>
        <p:txBody>
          <a:bodyPr/>
          <a:lstStyle>
            <a:extLst/>
          </a:lstStyle>
          <a:p>
            <a:pPr>
              <a:defRPr/>
            </a:pPr>
            <a:endParaRPr lang="en-US"/>
          </a:p>
        </p:txBody>
      </p:sp>
      <p:sp>
        <p:nvSpPr>
          <p:cNvPr id="10" name="Slide Number Placeholder 9"/>
          <p:cNvSpPr>
            <a:spLocks noGrp="1"/>
          </p:cNvSpPr>
          <p:nvPr>
            <p:ph type="sldNum" sz="quarter" idx="12"/>
          </p:nvPr>
        </p:nvSpPr>
        <p:spPr/>
        <p:txBody>
          <a:bodyPr/>
          <a:lstStyle>
            <a:extLst/>
          </a:lstStyle>
          <a:p>
            <a:pPr>
              <a:defRPr/>
            </a:pPr>
            <a:fld id="{F7D0F447-97D5-4ED3-8623-95CE51FDB955}" type="slidenum">
              <a:rPr lang="en-US" smtClean="0"/>
              <a:pPr>
                <a:defRPr/>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transition spd="med">
    <p:fade thruBlk="1"/>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pPr>
              <a:defRPr/>
            </a:pPr>
            <a:fld id="{E54F577C-B0BB-4C79-A269-E88AEC20EF0F}" type="slidenum">
              <a:rPr lang="en-US" smtClean="0"/>
              <a:pPr>
                <a:defRPr/>
              </a:pPr>
              <a:t>‹#›</a:t>
            </a:fld>
            <a:endParaRPr lang="en-US"/>
          </a:p>
        </p:txBody>
      </p:sp>
    </p:spTree>
  </p:cSld>
  <p:clrMapOvr>
    <a:masterClrMapping/>
  </p:clrMapOvr>
  <p:transition spd="med">
    <p:fade thruBlk="1"/>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pPr>
              <a:defRPr/>
            </a:pPr>
            <a:fld id="{9E1661D0-EF16-49DA-8095-0655B635D324}" type="slidenum">
              <a:rPr lang="en-US" smtClean="0"/>
              <a:pPr>
                <a:defRPr/>
              </a:pPr>
              <a:t>‹#›</a:t>
            </a:fld>
            <a:endParaRPr lang="en-US"/>
          </a:p>
        </p:txBody>
      </p:sp>
    </p:spTree>
  </p:cSld>
  <p:clrMapOvr>
    <a:masterClrMapping/>
  </p:clrMapOvr>
  <p:transition spd="med">
    <p:fade thruBlk="1"/>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pPr>
              <a:defRPr/>
            </a:pPr>
            <a:fld id="{7926B7C6-2408-429D-AE83-DDF827F0525F}" type="slidenum">
              <a:rPr lang="en-US" smtClean="0"/>
              <a:pPr>
                <a:defRPr/>
              </a:pPr>
              <a:t>‹#›</a:t>
            </a:fld>
            <a:endParaRPr lang="en-US"/>
          </a:p>
        </p:txBody>
      </p:sp>
    </p:spTree>
  </p:cSld>
  <p:clrMapOvr>
    <a:masterClrMapping/>
  </p:clrMapOvr>
  <p:transition spd="med">
    <p:fade thruBlk="1"/>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pPr>
              <a:defRPr/>
            </a:pPr>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pPr>
              <a:defRPr/>
            </a:pPr>
            <a:fld id="{EAE99D8F-FF5F-497A-BCB4-E4D3B82016C8}" type="slidenum">
              <a:rPr lang="en-US" smtClean="0"/>
              <a:pPr>
                <a:defRPr/>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transition spd="med">
    <p:fade thruBlk="1"/>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a:defRPr/>
            </a:pPr>
            <a:endParaRPr lang="en-US"/>
          </a:p>
        </p:txBody>
      </p:sp>
      <p:sp>
        <p:nvSpPr>
          <p:cNvPr id="6" name="Footer Placeholder 5"/>
          <p:cNvSpPr>
            <a:spLocks noGrp="1"/>
          </p:cNvSpPr>
          <p:nvPr>
            <p:ph type="ftr" sz="quarter" idx="11"/>
          </p:nvPr>
        </p:nvSpPr>
        <p:spPr/>
        <p:txBody>
          <a:bodyPr/>
          <a:lstStyle>
            <a:extLst/>
          </a:lstStyle>
          <a:p>
            <a:pPr>
              <a:defRPr/>
            </a:pPr>
            <a:endParaRPr lang="en-US"/>
          </a:p>
        </p:txBody>
      </p:sp>
      <p:sp>
        <p:nvSpPr>
          <p:cNvPr id="7" name="Slide Number Placeholder 6"/>
          <p:cNvSpPr>
            <a:spLocks noGrp="1"/>
          </p:cNvSpPr>
          <p:nvPr>
            <p:ph type="sldNum" sz="quarter" idx="12"/>
          </p:nvPr>
        </p:nvSpPr>
        <p:spPr/>
        <p:txBody>
          <a:bodyPr/>
          <a:lstStyle>
            <a:extLst/>
          </a:lstStyle>
          <a:p>
            <a:pPr>
              <a:defRPr/>
            </a:pPr>
            <a:fld id="{E7F0A36C-DC47-4180-B782-4FD27575DC33}" type="slidenum">
              <a:rPr lang="en-US" smtClean="0"/>
              <a:pPr>
                <a:defRPr/>
              </a:pPr>
              <a:t>‹#›</a:t>
            </a:fld>
            <a:endParaRPr lang="en-US"/>
          </a:p>
        </p:txBody>
      </p:sp>
    </p:spTree>
  </p:cSld>
  <p:clrMapOvr>
    <a:masterClrMapping/>
  </p:clrMapOvr>
  <p:transition spd="med">
    <p:fade thruBlk="1"/>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pPr>
              <a:defRPr/>
            </a:pPr>
            <a:endParaRPr lang="en-US"/>
          </a:p>
        </p:txBody>
      </p:sp>
      <p:sp>
        <p:nvSpPr>
          <p:cNvPr id="8" name="Footer Placeholder 7"/>
          <p:cNvSpPr>
            <a:spLocks noGrp="1"/>
          </p:cNvSpPr>
          <p:nvPr>
            <p:ph type="ftr" sz="quarter" idx="11"/>
          </p:nvPr>
        </p:nvSpPr>
        <p:spPr/>
        <p:txBody>
          <a:bodyPr/>
          <a:lstStyle>
            <a:extLst/>
          </a:lstStyle>
          <a:p>
            <a:pPr>
              <a:defRPr/>
            </a:pPr>
            <a:endParaRPr lang="en-US"/>
          </a:p>
        </p:txBody>
      </p:sp>
      <p:sp>
        <p:nvSpPr>
          <p:cNvPr id="9" name="Slide Number Placeholder 8"/>
          <p:cNvSpPr>
            <a:spLocks noGrp="1"/>
          </p:cNvSpPr>
          <p:nvPr>
            <p:ph type="sldNum" sz="quarter" idx="12"/>
          </p:nvPr>
        </p:nvSpPr>
        <p:spPr/>
        <p:txBody>
          <a:bodyPr/>
          <a:lstStyle>
            <a:extLst/>
          </a:lstStyle>
          <a:p>
            <a:pPr>
              <a:defRPr/>
            </a:pPr>
            <a:fld id="{C6569D85-258B-41BA-9277-FA56CCD95C39}" type="slidenum">
              <a:rPr lang="en-US" smtClean="0"/>
              <a:pPr>
                <a:defRPr/>
              </a:pPr>
              <a:t>‹#›</a:t>
            </a:fld>
            <a:endParaRPr lang="en-US"/>
          </a:p>
        </p:txBody>
      </p:sp>
    </p:spTree>
  </p:cSld>
  <p:clrMapOvr>
    <a:masterClrMapping/>
  </p:clrMapOvr>
  <p:transition spd="med">
    <p:fade thruBlk="1"/>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pPr>
              <a:defRPr/>
            </a:pPr>
            <a:endParaRPr lang="en-US"/>
          </a:p>
        </p:txBody>
      </p:sp>
      <p:sp>
        <p:nvSpPr>
          <p:cNvPr id="4" name="Footer Placeholder 3"/>
          <p:cNvSpPr>
            <a:spLocks noGrp="1"/>
          </p:cNvSpPr>
          <p:nvPr>
            <p:ph type="ftr" sz="quarter" idx="11"/>
          </p:nvPr>
        </p:nvSpPr>
        <p:spPr/>
        <p:txBody>
          <a:bodyPr/>
          <a:lstStyle>
            <a:extLst/>
          </a:lstStyle>
          <a:p>
            <a:pPr>
              <a:defRPr/>
            </a:pPr>
            <a:endParaRPr lang="en-US"/>
          </a:p>
        </p:txBody>
      </p:sp>
      <p:sp>
        <p:nvSpPr>
          <p:cNvPr id="5" name="Slide Number Placeholder 4"/>
          <p:cNvSpPr>
            <a:spLocks noGrp="1"/>
          </p:cNvSpPr>
          <p:nvPr>
            <p:ph type="sldNum" sz="quarter" idx="12"/>
          </p:nvPr>
        </p:nvSpPr>
        <p:spPr/>
        <p:txBody>
          <a:bodyPr/>
          <a:lstStyle>
            <a:extLst/>
          </a:lstStyle>
          <a:p>
            <a:pPr>
              <a:defRPr/>
            </a:pPr>
            <a:fld id="{8CD0EEAF-6BBD-4D40-AACA-E035472C4DCF}" type="slidenum">
              <a:rPr lang="en-US" smtClean="0"/>
              <a:pPr>
                <a:defRPr/>
              </a:pPr>
              <a:t>‹#›</a:t>
            </a:fld>
            <a:endParaRPr lang="en-US"/>
          </a:p>
        </p:txBody>
      </p:sp>
    </p:spTree>
  </p:cSld>
  <p:clrMapOvr>
    <a:masterClrMapping/>
  </p:clrMapOvr>
  <p:transition spd="med">
    <p:fade thruBlk="1"/>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pPr>
              <a:defRPr/>
            </a:pPr>
            <a:endParaRPr lang="en-US"/>
          </a:p>
        </p:txBody>
      </p:sp>
      <p:sp>
        <p:nvSpPr>
          <p:cNvPr id="3" name="Footer Placeholder 2"/>
          <p:cNvSpPr>
            <a:spLocks noGrp="1"/>
          </p:cNvSpPr>
          <p:nvPr>
            <p:ph type="ftr" sz="quarter" idx="11"/>
          </p:nvPr>
        </p:nvSpPr>
        <p:spPr/>
        <p:txBody>
          <a:bodyPr/>
          <a:lstStyle>
            <a:extLst/>
          </a:lstStyle>
          <a:p>
            <a:pPr>
              <a:defRPr/>
            </a:pPr>
            <a:endParaRPr lang="en-US"/>
          </a:p>
        </p:txBody>
      </p:sp>
      <p:sp>
        <p:nvSpPr>
          <p:cNvPr id="4" name="Slide Number Placeholder 3"/>
          <p:cNvSpPr>
            <a:spLocks noGrp="1"/>
          </p:cNvSpPr>
          <p:nvPr>
            <p:ph type="sldNum" sz="quarter" idx="12"/>
          </p:nvPr>
        </p:nvSpPr>
        <p:spPr/>
        <p:txBody>
          <a:bodyPr/>
          <a:lstStyle>
            <a:extLst/>
          </a:lstStyle>
          <a:p>
            <a:pPr>
              <a:defRPr/>
            </a:pPr>
            <a:fld id="{9CB81F69-2444-41FF-AAE6-32B30351E6D0}" type="slidenum">
              <a:rPr lang="en-US" smtClean="0"/>
              <a:pPr>
                <a:defRPr/>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transition spd="med">
    <p:fade thruBlk="1"/>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a:defRPr/>
            </a:pPr>
            <a:endParaRPr lang="en-US"/>
          </a:p>
        </p:txBody>
      </p:sp>
      <p:sp>
        <p:nvSpPr>
          <p:cNvPr id="6" name="Footer Placeholder 5"/>
          <p:cNvSpPr>
            <a:spLocks noGrp="1"/>
          </p:cNvSpPr>
          <p:nvPr>
            <p:ph type="ftr" sz="quarter" idx="11"/>
          </p:nvPr>
        </p:nvSpPr>
        <p:spPr/>
        <p:txBody>
          <a:bodyPr/>
          <a:lstStyle>
            <a:extLst/>
          </a:lstStyle>
          <a:p>
            <a:pPr>
              <a:defRPr/>
            </a:pPr>
            <a:endParaRPr lang="en-US"/>
          </a:p>
        </p:txBody>
      </p:sp>
      <p:sp>
        <p:nvSpPr>
          <p:cNvPr id="7" name="Slide Number Placeholder 6"/>
          <p:cNvSpPr>
            <a:spLocks noGrp="1"/>
          </p:cNvSpPr>
          <p:nvPr>
            <p:ph type="sldNum" sz="quarter" idx="12"/>
          </p:nvPr>
        </p:nvSpPr>
        <p:spPr/>
        <p:txBody>
          <a:bodyPr/>
          <a:lstStyle>
            <a:extLst/>
          </a:lstStyle>
          <a:p>
            <a:pPr>
              <a:defRPr/>
            </a:pPr>
            <a:fld id="{7D0B0D0A-05A7-4F51-BB3B-6EE3AFA0AC62}" type="slidenum">
              <a:rPr lang="en-US" smtClean="0"/>
              <a:pPr>
                <a:defRPr/>
              </a:pPr>
              <a:t>‹#›</a:t>
            </a:fld>
            <a:endParaRPr lang="en-US"/>
          </a:p>
        </p:txBody>
      </p:sp>
    </p:spTree>
  </p:cSld>
  <p:clrMapOvr>
    <a:masterClrMapping/>
  </p:clrMapOvr>
  <p:transition spd="med">
    <p:fade thruBlk="1"/>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pPr>
              <a:defRPr/>
            </a:pPr>
            <a:endParaRPr lang="en-US"/>
          </a:p>
        </p:txBody>
      </p:sp>
      <p:sp>
        <p:nvSpPr>
          <p:cNvPr id="6" name="Footer Placeholder 5"/>
          <p:cNvSpPr>
            <a:spLocks noGrp="1"/>
          </p:cNvSpPr>
          <p:nvPr>
            <p:ph type="ftr" sz="quarter" idx="11"/>
          </p:nvPr>
        </p:nvSpPr>
        <p:spPr/>
        <p:txBody>
          <a:bodyPr/>
          <a:lstStyle>
            <a:extLst/>
          </a:lstStyle>
          <a:p>
            <a:pPr>
              <a:defRPr/>
            </a:pPr>
            <a:endParaRPr lang="en-US"/>
          </a:p>
        </p:txBody>
      </p:sp>
      <p:sp>
        <p:nvSpPr>
          <p:cNvPr id="7" name="Slide Number Placeholder 6"/>
          <p:cNvSpPr>
            <a:spLocks noGrp="1"/>
          </p:cNvSpPr>
          <p:nvPr>
            <p:ph type="sldNum" sz="quarter" idx="12"/>
          </p:nvPr>
        </p:nvSpPr>
        <p:spPr/>
        <p:txBody>
          <a:bodyPr/>
          <a:lstStyle>
            <a:extLst/>
          </a:lstStyle>
          <a:p>
            <a:pPr>
              <a:defRPr/>
            </a:pPr>
            <a:fld id="{6007C924-ED38-4167-B3DA-7691F5649777}" type="slidenum">
              <a:rPr lang="en-US" smtClean="0"/>
              <a:pPr>
                <a:defRPr/>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transition spd="med">
    <p:fade thruBlk="1"/>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a:defRPr/>
            </a:pPr>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a:defRPr/>
            </a:pPr>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a:defRPr/>
            </a:pPr>
            <a:fld id="{C9B28FB5-4A17-4A65-98A1-F018238C7E45}" type="slidenum">
              <a:rPr lang="en-US" smtClean="0"/>
              <a:pPr>
                <a:defRPr/>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spd="med">
    <p:fade thruBlk="1"/>
  </p:transition>
  <p:timing>
    <p:tnLst>
      <p:par>
        <p:cTn id="1" dur="indefinite" restart="never" nodeType="tmRoot"/>
      </p:par>
    </p:tnLst>
  </p:timing>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Rfereres@nshs.edu" TargetMode="External"/><Relationship Id="rId2" Type="http://schemas.openxmlformats.org/officeDocument/2006/relationships/hyperlink" Target="mailto:jlester1@northwell.edu"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nlm.nih.gov/bsd/disted/pubmedtutorial/020_570.html"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hyperlink" Target="https://www.nlm.nih.gov/bsd/disted/pubmedtutorial/070_010.html" TargetMode="External"/><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libguides.hofstra.edu/c.php?g=323470&amp;p=2323021"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http://www.youtube.com/watch?v=QUW0Q8tXVUc"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66800" y="1676400"/>
            <a:ext cx="8077200" cy="1249362"/>
          </a:xfrm>
          <a:ln>
            <a:solidFill>
              <a:schemeClr val="bg2">
                <a:lumMod val="25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Autofit/>
          </a:bodyPr>
          <a:lstStyle/>
          <a:p>
            <a:pPr algn="ctr"/>
            <a:r>
              <a:rPr lang="en-US" sz="4000" b="1" dirty="0" smtClean="0"/>
              <a:t>CCMC Fellows Presentation</a:t>
            </a:r>
            <a:endParaRPr lang="en-US" sz="4000" b="1" dirty="0"/>
          </a:p>
        </p:txBody>
      </p:sp>
      <p:sp>
        <p:nvSpPr>
          <p:cNvPr id="5" name="Content Placeholder 4"/>
          <p:cNvSpPr>
            <a:spLocks noGrp="1"/>
          </p:cNvSpPr>
          <p:nvPr>
            <p:ph idx="1"/>
          </p:nvPr>
        </p:nvSpPr>
        <p:spPr>
          <a:xfrm>
            <a:off x="896112" y="1752600"/>
            <a:ext cx="8247888" cy="5105400"/>
          </a:xfrm>
        </p:spPr>
        <p:txBody>
          <a:bodyPr>
            <a:normAutofit/>
          </a:bodyPr>
          <a:lstStyle/>
          <a:p>
            <a:pPr algn="ctr">
              <a:buNone/>
            </a:pPr>
            <a:endParaRPr lang="en-US" dirty="0" smtClean="0"/>
          </a:p>
          <a:p>
            <a:pPr algn="ctr">
              <a:buNone/>
            </a:pPr>
            <a:endParaRPr lang="en-US" sz="2400" dirty="0" smtClean="0">
              <a:solidFill>
                <a:schemeClr val="bg2">
                  <a:lumMod val="10000"/>
                </a:schemeClr>
              </a:solidFill>
            </a:endParaRPr>
          </a:p>
          <a:p>
            <a:pPr algn="ctr">
              <a:buNone/>
            </a:pPr>
            <a:endParaRPr lang="en-US" sz="2400" dirty="0" smtClean="0">
              <a:solidFill>
                <a:schemeClr val="bg2">
                  <a:lumMod val="10000"/>
                </a:schemeClr>
              </a:solidFill>
            </a:endParaRPr>
          </a:p>
          <a:p>
            <a:pPr algn="ctr">
              <a:buNone/>
            </a:pPr>
            <a:r>
              <a:rPr lang="en-US" sz="2400" dirty="0" smtClean="0">
                <a:solidFill>
                  <a:schemeClr val="bg2">
                    <a:lumMod val="10000"/>
                  </a:schemeClr>
                </a:solidFill>
              </a:rPr>
              <a:t>EMIL (Electronic Medical Information Library Resources</a:t>
            </a:r>
            <a:r>
              <a:rPr lang="en-US" sz="2400" dirty="0" smtClean="0">
                <a:solidFill>
                  <a:schemeClr val="bg2">
                    <a:lumMod val="10000"/>
                  </a:schemeClr>
                </a:solidFill>
                <a:sym typeface="Wingdings" pitchFamily="2" charset="2"/>
              </a:rPr>
              <a:t>)</a:t>
            </a:r>
            <a:r>
              <a:rPr lang="en-US" sz="2400" dirty="0" smtClean="0">
                <a:solidFill>
                  <a:schemeClr val="bg2">
                    <a:lumMod val="10000"/>
                  </a:schemeClr>
                </a:solidFill>
              </a:rPr>
              <a:t> </a:t>
            </a:r>
          </a:p>
          <a:p>
            <a:pPr algn="ctr">
              <a:buNone/>
            </a:pPr>
            <a:r>
              <a:rPr lang="en-US" sz="2400" dirty="0" smtClean="0">
                <a:solidFill>
                  <a:schemeClr val="bg2">
                    <a:lumMod val="10000"/>
                  </a:schemeClr>
                </a:solidFill>
              </a:rPr>
              <a:t>Searching Questions and Identifying Research</a:t>
            </a:r>
          </a:p>
          <a:p>
            <a:pPr algn="ctr">
              <a:buNone/>
            </a:pPr>
            <a:r>
              <a:rPr lang="en-US" sz="2400" dirty="0" smtClean="0">
                <a:solidFill>
                  <a:schemeClr val="bg2">
                    <a:lumMod val="10000"/>
                  </a:schemeClr>
                </a:solidFill>
              </a:rPr>
              <a:t>January 16th,  2018</a:t>
            </a:r>
            <a:endParaRPr lang="en-US" sz="2400" dirty="0" smtClean="0">
              <a:solidFill>
                <a:schemeClr val="bg2">
                  <a:lumMod val="10000"/>
                </a:schemeClr>
              </a:solidFill>
            </a:endParaRPr>
          </a:p>
          <a:p>
            <a:pPr algn="ctr">
              <a:buNone/>
            </a:pPr>
            <a:endParaRPr lang="en-US" sz="2400" dirty="0" smtClean="0"/>
          </a:p>
          <a:p>
            <a:pPr algn="ctr">
              <a:buNone/>
            </a:pPr>
            <a:r>
              <a:rPr lang="en-US" sz="2400" dirty="0" smtClean="0"/>
              <a:t>Janice Lester, MLS</a:t>
            </a:r>
          </a:p>
          <a:p>
            <a:pPr algn="ctr">
              <a:buNone/>
            </a:pPr>
            <a:r>
              <a:rPr lang="en-US" sz="2400" dirty="0" smtClean="0"/>
              <a:t>jlester1@northwell.edu</a:t>
            </a:r>
          </a:p>
          <a:p>
            <a:pPr algn="ctr">
              <a:buNone/>
            </a:pPr>
            <a:r>
              <a:rPr lang="en-US" sz="2400" dirty="0" smtClean="0"/>
              <a:t>Tel 516-470-7071</a:t>
            </a:r>
          </a:p>
          <a:p>
            <a:pPr algn="ctr">
              <a:buNone/>
            </a:pPr>
            <a:r>
              <a:rPr lang="en-US" sz="2400" dirty="0" smtClean="0"/>
              <a:t>Reference and Education Librarian - LIJ Health Sciences Library</a:t>
            </a:r>
          </a:p>
          <a:p>
            <a:pPr algn="ctr">
              <a:buNone/>
            </a:pPr>
            <a:endParaRPr lang="en-US" sz="2400" dirty="0" smtClean="0"/>
          </a:p>
          <a:p>
            <a:pPr algn="ctr">
              <a:buNone/>
            </a:pPr>
            <a:endParaRPr lang="en-US" sz="2400" dirty="0" smtClean="0"/>
          </a:p>
          <a:p>
            <a:pPr algn="ctr">
              <a:buNone/>
            </a:pPr>
            <a:endParaRPr lang="en-US" sz="2400" dirty="0" smtClean="0"/>
          </a:p>
          <a:p>
            <a:pPr algn="ctr">
              <a:buNone/>
            </a:pPr>
            <a:endParaRPr lang="en-US" dirty="0" smtClean="0"/>
          </a:p>
          <a:p>
            <a:pPr algn="ctr">
              <a:buNone/>
            </a:pPr>
            <a:endParaRPr lang="en-US" dirty="0"/>
          </a:p>
        </p:txBody>
      </p:sp>
      <p:pic>
        <p:nvPicPr>
          <p:cNvPr id="7" name="Picture 6"/>
          <p:cNvPicPr/>
          <p:nvPr/>
        </p:nvPicPr>
        <p:blipFill>
          <a:blip r:embed="rId2" cstate="print"/>
          <a:srcRect l="4353" t="17179" r="61185" b="69658"/>
          <a:stretch>
            <a:fillRect/>
          </a:stretch>
        </p:blipFill>
        <p:spPr bwMode="auto">
          <a:xfrm>
            <a:off x="1066800" y="152400"/>
            <a:ext cx="8077200" cy="1600200"/>
          </a:xfrm>
          <a:prstGeom prst="rect">
            <a:avLst/>
          </a:prstGeom>
          <a:noFill/>
          <a:ln w="9525">
            <a:noFill/>
            <a:miter lim="800000"/>
            <a:headEnd/>
            <a:tailEnd/>
          </a:ln>
        </p:spPr>
      </p:pic>
    </p:spTree>
  </p:cSld>
  <p:clrMapOvr>
    <a:masterClrMapping/>
  </p:clrMapOvr>
  <p:transition spd="med">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52400"/>
            <a:ext cx="7866888" cy="1219200"/>
          </a:xfrm>
        </p:spPr>
        <p:txBody>
          <a:bodyPr/>
          <a:lstStyle/>
          <a:p>
            <a:pPr algn="ctr"/>
            <a:r>
              <a:rPr lang="en-US" dirty="0" smtClean="0">
                <a:effectLst/>
              </a:rPr>
              <a:t>Bad Question</a:t>
            </a:r>
            <a:endParaRPr lang="en-US" dirty="0">
              <a:effectLst/>
            </a:endParaRPr>
          </a:p>
        </p:txBody>
      </p:sp>
      <p:sp>
        <p:nvSpPr>
          <p:cNvPr id="3" name="Content Placeholder 2"/>
          <p:cNvSpPr>
            <a:spLocks noGrp="1"/>
          </p:cNvSpPr>
          <p:nvPr>
            <p:ph idx="1"/>
          </p:nvPr>
        </p:nvSpPr>
        <p:spPr>
          <a:xfrm>
            <a:off x="914400" y="1219200"/>
            <a:ext cx="8229600" cy="5486400"/>
          </a:xfrm>
        </p:spPr>
        <p:txBody>
          <a:bodyPr>
            <a:normAutofit fontScale="92500"/>
          </a:bodyPr>
          <a:lstStyle/>
          <a:p>
            <a:pPr>
              <a:buNone/>
            </a:pPr>
            <a:r>
              <a:rPr lang="en-US" sz="3000" dirty="0" smtClean="0">
                <a:latin typeface="Adobe Garamond Pro" pitchFamily="18" charset="0"/>
              </a:rPr>
              <a:t>What is the best way or best practice to treat children with asthma?</a:t>
            </a:r>
          </a:p>
          <a:p>
            <a:r>
              <a:rPr lang="en-US" sz="2800" dirty="0" smtClean="0">
                <a:latin typeface="Adobe Garamond Pro" pitchFamily="18" charset="0"/>
              </a:rPr>
              <a:t>Best how? Fewer asthma attacks? Less severe attacks? A treatment that is cheaper? Fewer side effects? Fewer adverse reactions with other medications?</a:t>
            </a:r>
          </a:p>
          <a:p>
            <a:r>
              <a:rPr lang="en-US" sz="2800" dirty="0" smtClean="0">
                <a:latin typeface="Adobe Garamond Pro" pitchFamily="18" charset="0"/>
              </a:rPr>
              <a:t>What type of asthma? Chronic? Exercised Induced? </a:t>
            </a:r>
          </a:p>
          <a:p>
            <a:r>
              <a:rPr lang="en-US" sz="2800" dirty="0" smtClean="0">
                <a:latin typeface="Adobe Garamond Pro" pitchFamily="18" charset="0"/>
              </a:rPr>
              <a:t>How are we diagnosing asthma and who is doing it?</a:t>
            </a:r>
          </a:p>
          <a:p>
            <a:r>
              <a:rPr lang="en-US" sz="2800" dirty="0" smtClean="0">
                <a:latin typeface="Adobe Garamond Pro" pitchFamily="18" charset="0"/>
              </a:rPr>
              <a:t>Best compared to what? What type of treatment are we considering?</a:t>
            </a:r>
          </a:p>
          <a:p>
            <a:r>
              <a:rPr lang="en-US" sz="2800" dirty="0" smtClean="0">
                <a:latin typeface="Adobe Garamond Pro" pitchFamily="18" charset="0"/>
              </a:rPr>
              <a:t>Is there a more specific age group that we are addressing? </a:t>
            </a:r>
          </a:p>
          <a:p>
            <a:r>
              <a:rPr lang="en-US" sz="2800" dirty="0" smtClean="0">
                <a:latin typeface="Adobe Garamond Pro" pitchFamily="18" charset="0"/>
              </a:rPr>
              <a:t>Are we measuring any of these concerns? If so, how? </a:t>
            </a:r>
          </a:p>
          <a:p>
            <a:pPr>
              <a:buNone/>
            </a:pPr>
            <a:endParaRPr lang="en-US" sz="2800" dirty="0" smtClean="0">
              <a:latin typeface="Adobe Garamond Pro" pitchFamily="18" charset="0"/>
            </a:endParaRP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nodeType="clickEffect">
                                  <p:stCondLst>
                                    <p:cond delay="0"/>
                                  </p:stCondLst>
                                  <p:childTnLst>
                                    <p:set>
                                      <p:cBhvr>
                                        <p:cTn id="57"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nodeType="clickEffect">
                                  <p:stCondLst>
                                    <p:cond delay="0"/>
                                  </p:stCondLst>
                                  <p:childTnLst>
                                    <p:set>
                                      <p:cBhvr>
                                        <p:cTn id="61"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nodeType="clickEffect">
                                  <p:stCondLst>
                                    <p:cond delay="0"/>
                                  </p:stCondLst>
                                  <p:childTnLst>
                                    <p:set>
                                      <p:cBhvr>
                                        <p:cTn id="65"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Good Question</a:t>
            </a:r>
            <a:endParaRPr lang="en-US" dirty="0"/>
          </a:p>
        </p:txBody>
      </p:sp>
      <p:sp>
        <p:nvSpPr>
          <p:cNvPr id="3" name="Content Placeholder 2"/>
          <p:cNvSpPr>
            <a:spLocks noGrp="1"/>
          </p:cNvSpPr>
          <p:nvPr>
            <p:ph idx="1"/>
          </p:nvPr>
        </p:nvSpPr>
        <p:spPr/>
        <p:txBody>
          <a:bodyPr>
            <a:normAutofit/>
          </a:bodyPr>
          <a:lstStyle/>
          <a:p>
            <a:pPr>
              <a:buNone/>
            </a:pPr>
            <a:r>
              <a:rPr lang="en-US" dirty="0" smtClean="0">
                <a:latin typeface="Adobe Garamond Pro" pitchFamily="18" charset="0"/>
              </a:rPr>
              <a:t>Among young children with acute asthma exacerbation, is a single dose of IM </a:t>
            </a:r>
            <a:r>
              <a:rPr lang="en-US" dirty="0" err="1" smtClean="0">
                <a:latin typeface="Adobe Garamond Pro" pitchFamily="18" charset="0"/>
              </a:rPr>
              <a:t>dexamethasone</a:t>
            </a:r>
            <a:r>
              <a:rPr lang="en-US" dirty="0" smtClean="0">
                <a:latin typeface="Adobe Garamond Pro" pitchFamily="18" charset="0"/>
              </a:rPr>
              <a:t> comparable to five days of oral </a:t>
            </a:r>
            <a:r>
              <a:rPr lang="en-US" dirty="0" err="1" smtClean="0">
                <a:latin typeface="Adobe Garamond Pro" pitchFamily="18" charset="0"/>
              </a:rPr>
              <a:t>prednisolone</a:t>
            </a:r>
            <a:r>
              <a:rPr lang="en-US" dirty="0" smtClean="0">
                <a:latin typeface="Adobe Garamond Pro" pitchFamily="18" charset="0"/>
              </a:rPr>
              <a:t> for resolution of asthma symptoms?</a:t>
            </a:r>
          </a:p>
          <a:p>
            <a:pPr algn="ctr">
              <a:buNone/>
            </a:pPr>
            <a:endParaRPr lang="en-US" u="sng" dirty="0" smtClean="0">
              <a:latin typeface="Adobe Garamond Pro" pitchFamily="18" charset="0"/>
            </a:endParaRPr>
          </a:p>
          <a:p>
            <a:pPr algn="ctr">
              <a:buNone/>
            </a:pPr>
            <a:endParaRPr lang="en-US" u="sng" dirty="0" smtClean="0">
              <a:latin typeface="Adobe Garamond Pro" pitchFamily="18" charset="0"/>
            </a:endParaRPr>
          </a:p>
          <a:p>
            <a:pPr>
              <a:buNone/>
            </a:pPr>
            <a:r>
              <a:rPr lang="en-US" dirty="0" smtClean="0">
                <a:latin typeface="Adobe Garamond Pro" pitchFamily="18" charset="0"/>
              </a:rPr>
              <a:t>More detail is usually better; not always possible, but generally better.</a:t>
            </a:r>
          </a:p>
        </p:txBody>
      </p:sp>
    </p:spTree>
  </p:cSld>
  <p:clrMapOvr>
    <a:masterClrMapping/>
  </p:clrMapOvr>
  <p:transition spd="med">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algn="ctr"/>
            <a:r>
              <a:rPr lang="en-US" dirty="0" smtClean="0"/>
              <a:t>Selecting and Searching the Databases</a:t>
            </a:r>
            <a:endParaRPr lang="en-US" dirty="0"/>
          </a:p>
        </p:txBody>
      </p:sp>
      <p:sp>
        <p:nvSpPr>
          <p:cNvPr id="5" name="Subtitle 4"/>
          <p:cNvSpPr>
            <a:spLocks noGrp="1"/>
          </p:cNvSpPr>
          <p:nvPr>
            <p:ph type="subTitle" idx="1"/>
          </p:nvPr>
        </p:nvSpPr>
        <p:spPr>
          <a:xfrm>
            <a:off x="1447800" y="2590800"/>
            <a:ext cx="7391400" cy="1981200"/>
          </a:xfrm>
        </p:spPr>
        <p:txBody>
          <a:bodyPr>
            <a:normAutofit/>
          </a:bodyPr>
          <a:lstStyle/>
          <a:p>
            <a:pPr algn="ctr"/>
            <a:r>
              <a:rPr lang="en-US" dirty="0" smtClean="0"/>
              <a:t>Wait a minute… </a:t>
            </a:r>
          </a:p>
          <a:p>
            <a:pPr algn="ctr"/>
            <a:r>
              <a:rPr lang="en-US" dirty="0" smtClean="0"/>
              <a:t>Where did you say those EMIL databases and resources can be found?</a:t>
            </a:r>
            <a:endParaRPr lang="en-US" dirty="0"/>
          </a:p>
        </p:txBody>
      </p:sp>
    </p:spTree>
  </p:cSld>
  <p:clrMapOvr>
    <a:masterClrMapping/>
  </p:clrMapOvr>
  <p:transition spd="med">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52400"/>
            <a:ext cx="7866888" cy="914400"/>
          </a:xfrm>
        </p:spPr>
        <p:txBody>
          <a:bodyPr/>
          <a:lstStyle/>
          <a:p>
            <a:r>
              <a:rPr lang="en-US" dirty="0" smtClean="0"/>
              <a:t>Accessing EMIL from the Intranet</a:t>
            </a:r>
            <a:endParaRPr lang="en-US" dirty="0"/>
          </a:p>
        </p:txBody>
      </p:sp>
      <p:pic>
        <p:nvPicPr>
          <p:cNvPr id="2051" name="Picture 3"/>
          <p:cNvPicPr>
            <a:picLocks noGrp="1" noChangeAspect="1" noChangeArrowheads="1"/>
          </p:cNvPicPr>
          <p:nvPr>
            <p:ph idx="1"/>
          </p:nvPr>
        </p:nvPicPr>
        <p:blipFill>
          <a:blip r:embed="rId2" cstate="print"/>
          <a:srcRect t="10256" b="13560"/>
          <a:stretch>
            <a:fillRect/>
          </a:stretch>
        </p:blipFill>
        <p:spPr bwMode="auto">
          <a:xfrm>
            <a:off x="1143000" y="1066800"/>
            <a:ext cx="8001000" cy="5105400"/>
          </a:xfrm>
          <a:prstGeom prst="rect">
            <a:avLst/>
          </a:prstGeom>
          <a:noFill/>
          <a:ln w="9525">
            <a:noFill/>
            <a:miter lim="800000"/>
            <a:headEnd/>
            <a:tailEnd/>
          </a:ln>
        </p:spPr>
      </p:pic>
      <p:sp>
        <p:nvSpPr>
          <p:cNvPr id="13" name="Left Arrow 12"/>
          <p:cNvSpPr/>
          <p:nvPr/>
        </p:nvSpPr>
        <p:spPr>
          <a:xfrm rot="18046523">
            <a:off x="4122855" y="2873766"/>
            <a:ext cx="2304477" cy="86883"/>
          </a:xfrm>
          <a:prstGeom prst="leftArrow">
            <a:avLst>
              <a:gd name="adj1" fmla="val 68934"/>
              <a:gd name="adj2" fmla="val 3543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Tree>
  </p:cSld>
  <p:clrMapOvr>
    <a:masterClrMapping/>
  </p:clrMapOvr>
  <p:transition spd="med">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EMIL – LIBRARY PORTAL</a:t>
            </a:r>
            <a:endParaRPr lang="en-US" dirty="0"/>
          </a:p>
        </p:txBody>
      </p:sp>
      <p:pic>
        <p:nvPicPr>
          <p:cNvPr id="3075" name="Picture 3"/>
          <p:cNvPicPr>
            <a:picLocks noGrp="1" noChangeAspect="1" noChangeArrowheads="1"/>
          </p:cNvPicPr>
          <p:nvPr>
            <p:ph idx="1"/>
          </p:nvPr>
        </p:nvPicPr>
        <p:blipFill>
          <a:blip r:embed="rId2" cstate="print"/>
          <a:srcRect t="21550" b="10169"/>
          <a:stretch>
            <a:fillRect/>
          </a:stretch>
        </p:blipFill>
        <p:spPr bwMode="auto">
          <a:xfrm>
            <a:off x="1219200" y="1219200"/>
            <a:ext cx="7772400" cy="4953000"/>
          </a:xfrm>
          <a:prstGeom prst="rect">
            <a:avLst/>
          </a:prstGeom>
          <a:noFill/>
          <a:ln w="9525">
            <a:noFill/>
            <a:miter lim="800000"/>
            <a:headEnd/>
            <a:tailEnd/>
          </a:ln>
        </p:spPr>
      </p:pic>
      <p:sp>
        <p:nvSpPr>
          <p:cNvPr id="8" name="Left Arrow 7"/>
          <p:cNvSpPr/>
          <p:nvPr/>
        </p:nvSpPr>
        <p:spPr>
          <a:xfrm rot="18333919">
            <a:off x="7092827" y="4749112"/>
            <a:ext cx="2545023" cy="94731"/>
          </a:xfrm>
          <a:prstGeom prst="leftArrow">
            <a:avLst>
              <a:gd name="adj1" fmla="val 68934"/>
              <a:gd name="adj2" fmla="val 3543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Tree>
  </p:cSld>
  <p:clrMapOvr>
    <a:masterClrMapping/>
  </p:clrMapOvr>
  <p:transition spd="med">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0"/>
            <a:ext cx="7498080" cy="1981200"/>
          </a:xfrm>
        </p:spPr>
        <p:txBody>
          <a:bodyPr>
            <a:noAutofit/>
          </a:bodyPr>
          <a:lstStyle/>
          <a:p>
            <a:r>
              <a:rPr lang="en-US" sz="3600" dirty="0" smtClean="0"/>
              <a:t>Finding an article/book – How to request an article /book through Interlibrary loan and literature search</a:t>
            </a:r>
            <a:endParaRPr lang="en-US" sz="3600" dirty="0"/>
          </a:p>
        </p:txBody>
      </p:sp>
      <p:pic>
        <p:nvPicPr>
          <p:cNvPr id="3076" name="Picture 4"/>
          <p:cNvPicPr>
            <a:picLocks noChangeAspect="1" noChangeArrowheads="1"/>
          </p:cNvPicPr>
          <p:nvPr/>
        </p:nvPicPr>
        <p:blipFill>
          <a:blip r:embed="rId2" cstate="print"/>
          <a:srcRect l="9444" t="15111" r="52223" b="60000"/>
          <a:stretch>
            <a:fillRect/>
          </a:stretch>
        </p:blipFill>
        <p:spPr bwMode="auto">
          <a:xfrm>
            <a:off x="1524000" y="4038600"/>
            <a:ext cx="5257800" cy="2057400"/>
          </a:xfrm>
          <a:prstGeom prst="rect">
            <a:avLst/>
          </a:prstGeom>
          <a:noFill/>
          <a:ln w="9525">
            <a:noFill/>
            <a:miter lim="800000"/>
            <a:headEnd/>
            <a:tailEnd/>
          </a:ln>
        </p:spPr>
      </p:pic>
      <p:sp>
        <p:nvSpPr>
          <p:cNvPr id="14" name="Content Placeholder 13"/>
          <p:cNvSpPr>
            <a:spLocks noGrp="1"/>
          </p:cNvSpPr>
          <p:nvPr>
            <p:ph idx="1"/>
          </p:nvPr>
        </p:nvSpPr>
        <p:spPr>
          <a:xfrm>
            <a:off x="1435608" y="3962400"/>
            <a:ext cx="7498080" cy="2438400"/>
          </a:xfrm>
        </p:spPr>
        <p:txBody>
          <a:bodyPr/>
          <a:lstStyle/>
          <a:p>
            <a:pPr>
              <a:buNone/>
            </a:pPr>
            <a:endParaRPr lang="en-US" dirty="0"/>
          </a:p>
        </p:txBody>
      </p:sp>
      <p:pic>
        <p:nvPicPr>
          <p:cNvPr id="3081" name="Picture 9"/>
          <p:cNvPicPr>
            <a:picLocks noChangeAspect="1" noChangeArrowheads="1"/>
          </p:cNvPicPr>
          <p:nvPr/>
        </p:nvPicPr>
        <p:blipFill>
          <a:blip r:embed="rId3" cstate="print"/>
          <a:srcRect l="2222" t="29556" r="63889" b="45555"/>
          <a:stretch>
            <a:fillRect/>
          </a:stretch>
        </p:blipFill>
        <p:spPr bwMode="auto">
          <a:xfrm>
            <a:off x="1600200" y="1905000"/>
            <a:ext cx="5181600" cy="1905000"/>
          </a:xfrm>
          <a:prstGeom prst="rect">
            <a:avLst/>
          </a:prstGeom>
          <a:noFill/>
          <a:ln w="9525">
            <a:noFill/>
            <a:miter lim="800000"/>
            <a:headEnd/>
            <a:tailEnd/>
          </a:ln>
        </p:spPr>
      </p:pic>
    </p:spTree>
  </p:cSld>
  <p:clrMapOvr>
    <a:masterClrMapping/>
  </p:clrMapOvr>
  <p:transition spd="med">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Up to Date/</a:t>
            </a:r>
            <a:r>
              <a:rPr lang="en-US" dirty="0" err="1" smtClean="0"/>
              <a:t>Dynamed</a:t>
            </a:r>
            <a:r>
              <a:rPr lang="en-US" dirty="0" smtClean="0"/>
              <a:t> mobile and CME</a:t>
            </a:r>
            <a:endParaRPr lang="en-US" dirty="0"/>
          </a:p>
        </p:txBody>
      </p:sp>
      <p:sp>
        <p:nvSpPr>
          <p:cNvPr id="5" name="Left Arrow 4"/>
          <p:cNvSpPr/>
          <p:nvPr/>
        </p:nvSpPr>
        <p:spPr>
          <a:xfrm rot="7146397">
            <a:off x="2630227" y="4852635"/>
            <a:ext cx="1125620" cy="228600"/>
          </a:xfrm>
          <a:prstGeom prst="leftArrow">
            <a:avLst>
              <a:gd name="adj1" fmla="val 50000"/>
              <a:gd name="adj2" fmla="val 3543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0" name="Rectangle 9"/>
          <p:cNvSpPr/>
          <p:nvPr/>
        </p:nvSpPr>
        <p:spPr>
          <a:xfrm rot="10800000" flipH="1" flipV="1">
            <a:off x="6858000" y="4013206"/>
            <a:ext cx="1752600" cy="523220"/>
          </a:xfrm>
          <a:prstGeom prst="rect">
            <a:avLst/>
          </a:prstGeom>
        </p:spPr>
        <p:txBody>
          <a:bodyPr wrap="square">
            <a:spAutoFit/>
          </a:bodyPr>
          <a:lstStyle/>
          <a:p>
            <a:r>
              <a:rPr lang="en-US" sz="1400" dirty="0" smtClean="0"/>
              <a:t>All resources alphabetically listed</a:t>
            </a:r>
            <a:endParaRPr lang="en-US" sz="1400" dirty="0"/>
          </a:p>
        </p:txBody>
      </p:sp>
      <p:pic>
        <p:nvPicPr>
          <p:cNvPr id="4" name="Content Placeholder 3"/>
          <p:cNvPicPr>
            <a:picLocks noGrp="1" noChangeAspect="1"/>
          </p:cNvPicPr>
          <p:nvPr>
            <p:ph idx="1"/>
          </p:nvPr>
        </p:nvPicPr>
        <p:blipFill rotWithShape="1">
          <a:blip r:embed="rId2"/>
          <a:srcRect t="16672" b="10170"/>
          <a:stretch/>
        </p:blipFill>
        <p:spPr>
          <a:xfrm>
            <a:off x="1066800" y="1417638"/>
            <a:ext cx="8077200" cy="5440362"/>
          </a:xfrm>
          <a:prstGeom prst="rect">
            <a:avLst/>
          </a:prstGeom>
        </p:spPr>
      </p:pic>
      <p:pic>
        <p:nvPicPr>
          <p:cNvPr id="6" name="Picture 5"/>
          <p:cNvPicPr>
            <a:picLocks noChangeAspect="1"/>
          </p:cNvPicPr>
          <p:nvPr/>
        </p:nvPicPr>
        <p:blipFill>
          <a:blip r:embed="rId3"/>
          <a:stretch>
            <a:fillRect/>
          </a:stretch>
        </p:blipFill>
        <p:spPr>
          <a:xfrm>
            <a:off x="5943600" y="5562600"/>
            <a:ext cx="914400" cy="304800"/>
          </a:xfrm>
          <a:prstGeom prst="rect">
            <a:avLst/>
          </a:prstGeom>
        </p:spPr>
      </p:pic>
      <p:pic>
        <p:nvPicPr>
          <p:cNvPr id="7" name="Picture 6"/>
          <p:cNvPicPr>
            <a:picLocks noChangeAspect="1"/>
          </p:cNvPicPr>
          <p:nvPr/>
        </p:nvPicPr>
        <p:blipFill>
          <a:blip r:embed="rId3"/>
          <a:stretch>
            <a:fillRect/>
          </a:stretch>
        </p:blipFill>
        <p:spPr>
          <a:xfrm>
            <a:off x="3086100" y="5728935"/>
            <a:ext cx="838200" cy="304800"/>
          </a:xfrm>
          <a:prstGeom prst="rect">
            <a:avLst/>
          </a:prstGeom>
        </p:spPr>
      </p:pic>
      <p:pic>
        <p:nvPicPr>
          <p:cNvPr id="8" name="Picture 7"/>
          <p:cNvPicPr>
            <a:picLocks noChangeAspect="1"/>
          </p:cNvPicPr>
          <p:nvPr/>
        </p:nvPicPr>
        <p:blipFill>
          <a:blip r:embed="rId3"/>
          <a:stretch>
            <a:fillRect/>
          </a:stretch>
        </p:blipFill>
        <p:spPr>
          <a:xfrm>
            <a:off x="1219200" y="3450362"/>
            <a:ext cx="990600" cy="426757"/>
          </a:xfrm>
          <a:prstGeom prst="rect">
            <a:avLst/>
          </a:prstGeom>
        </p:spPr>
      </p:pic>
    </p:spTree>
  </p:cSld>
  <p:clrMapOvr>
    <a:masterClrMapping/>
  </p:clrMapOvr>
  <p:transition spd="med">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0"/>
            <a:ext cx="7790688" cy="1981200"/>
          </a:xfrm>
        </p:spPr>
        <p:txBody>
          <a:bodyPr>
            <a:noAutofit/>
          </a:bodyPr>
          <a:lstStyle/>
          <a:p>
            <a:pPr algn="ctr"/>
            <a:r>
              <a:rPr lang="en-US" sz="2000" dirty="0" smtClean="0"/>
              <a:t/>
            </a:r>
            <a:br>
              <a:rPr lang="en-US" sz="2000" dirty="0" smtClean="0"/>
            </a:br>
            <a:r>
              <a:rPr lang="en-US" sz="2800" dirty="0" smtClean="0"/>
              <a:t>Pediatric Care Online </a:t>
            </a:r>
            <a:br>
              <a:rPr lang="en-US" sz="2800" dirty="0" smtClean="0"/>
            </a:br>
            <a:r>
              <a:rPr lang="en-US" sz="2800" dirty="0" smtClean="0"/>
              <a:t>Includes point </a:t>
            </a:r>
            <a:r>
              <a:rPr lang="en-US" sz="2800" i="1" dirty="0" smtClean="0"/>
              <a:t>of care, quick reference, Redbook online Pediatric </a:t>
            </a:r>
            <a:r>
              <a:rPr lang="en-US" sz="2800" i="1" dirty="0" smtClean="0"/>
              <a:t>‘drug lookup’, </a:t>
            </a:r>
            <a:r>
              <a:rPr lang="en-US" sz="2800" i="1" dirty="0" smtClean="0"/>
              <a:t>Textbook of Pediatric care, Bright futures,  AAP clinical practice guidelines </a:t>
            </a:r>
            <a:endParaRPr lang="en-US" sz="2800" i="1" dirty="0"/>
          </a:p>
        </p:txBody>
      </p:sp>
      <p:pic>
        <p:nvPicPr>
          <p:cNvPr id="4098" name="Picture 2"/>
          <p:cNvPicPr>
            <a:picLocks noGrp="1" noChangeAspect="1" noChangeArrowheads="1"/>
          </p:cNvPicPr>
          <p:nvPr>
            <p:ph idx="1"/>
          </p:nvPr>
        </p:nvPicPr>
        <p:blipFill>
          <a:blip r:embed="rId2" cstate="print"/>
          <a:srcRect l="15094" t="10170" r="11321" b="5085"/>
          <a:stretch>
            <a:fillRect/>
          </a:stretch>
        </p:blipFill>
        <p:spPr bwMode="auto">
          <a:xfrm>
            <a:off x="1143000" y="2133600"/>
            <a:ext cx="7848600" cy="4495800"/>
          </a:xfrm>
          <a:prstGeom prst="rect">
            <a:avLst/>
          </a:prstGeom>
          <a:noFill/>
          <a:ln w="9525">
            <a:noFill/>
            <a:miter lim="800000"/>
            <a:headEnd/>
            <a:tailEnd/>
          </a:ln>
        </p:spPr>
      </p:pic>
    </p:spTree>
  </p:cSld>
  <p:clrMapOvr>
    <a:masterClrMapping/>
  </p:clrMapOvr>
  <p:transition spd="med">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152400"/>
            <a:ext cx="7498080" cy="1066800"/>
          </a:xfrm>
        </p:spPr>
        <p:txBody>
          <a:bodyPr>
            <a:noAutofit/>
          </a:bodyPr>
          <a:lstStyle/>
          <a:p>
            <a:pPr algn="ctr"/>
            <a:r>
              <a:rPr lang="en-US" sz="3600" dirty="0" smtClean="0"/>
              <a:t>Pediatric Care Online Point of Care Quick reference</a:t>
            </a:r>
            <a:endParaRPr lang="en-US" sz="3600" dirty="0"/>
          </a:p>
        </p:txBody>
      </p:sp>
      <p:pic>
        <p:nvPicPr>
          <p:cNvPr id="4" name="Content Placeholder 3"/>
          <p:cNvPicPr>
            <a:picLocks noGrp="1" noChangeAspect="1"/>
          </p:cNvPicPr>
          <p:nvPr>
            <p:ph idx="1"/>
          </p:nvPr>
        </p:nvPicPr>
        <p:blipFill rotWithShape="1">
          <a:blip r:embed="rId2"/>
          <a:srcRect t="18298" b="10169"/>
          <a:stretch/>
        </p:blipFill>
        <p:spPr>
          <a:xfrm>
            <a:off x="1219200" y="1524000"/>
            <a:ext cx="7726644" cy="5105400"/>
          </a:xfrm>
          <a:prstGeom prst="rect">
            <a:avLst/>
          </a:prstGeom>
        </p:spPr>
      </p:pic>
    </p:spTree>
  </p:cSld>
  <p:clrMapOvr>
    <a:masterClrMapping/>
  </p:clrMapOvr>
  <p:transition spd="med">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0"/>
            <a:ext cx="7498080" cy="1676400"/>
          </a:xfrm>
        </p:spPr>
        <p:txBody>
          <a:bodyPr>
            <a:noAutofit/>
          </a:bodyPr>
          <a:lstStyle/>
          <a:p>
            <a:r>
              <a:rPr lang="en-US" sz="2800" i="1" dirty="0" err="1" smtClean="0"/>
              <a:t>AccessPediatrics</a:t>
            </a:r>
            <a:r>
              <a:rPr lang="en-US" sz="2800" dirty="0" smtClean="0"/>
              <a:t> is an online pediatrics education, training and point of care information resource featuring Rudolph's </a:t>
            </a:r>
            <a:r>
              <a:rPr lang="en-US" sz="2800" dirty="0" smtClean="0"/>
              <a:t>Pediatrics</a:t>
            </a:r>
            <a:r>
              <a:rPr lang="en-US" sz="2800" dirty="0" smtClean="0"/>
              <a:t>, other core resources, board reviews, multimedia etc.</a:t>
            </a:r>
            <a:endParaRPr lang="en-US" sz="2800" dirty="0"/>
          </a:p>
        </p:txBody>
      </p:sp>
      <p:pic>
        <p:nvPicPr>
          <p:cNvPr id="4" name="Content Placeholder 3"/>
          <p:cNvPicPr>
            <a:picLocks noGrp="1" noChangeAspect="1"/>
          </p:cNvPicPr>
          <p:nvPr>
            <p:ph idx="1"/>
          </p:nvPr>
        </p:nvPicPr>
        <p:blipFill rotWithShape="1">
          <a:blip r:embed="rId2"/>
          <a:srcRect t="10169" b="10169"/>
          <a:stretch/>
        </p:blipFill>
        <p:spPr>
          <a:xfrm>
            <a:off x="1219200" y="1981200"/>
            <a:ext cx="7715250" cy="4724400"/>
          </a:xfrm>
          <a:prstGeom prst="rect">
            <a:avLst/>
          </a:prstGeom>
        </p:spPr>
      </p:pic>
    </p:spTree>
  </p:cSld>
  <p:clrMapOvr>
    <a:masterClrMapping/>
  </p:clrMapOvr>
  <p:transition spd="med">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47500" lnSpcReduction="20000"/>
          </a:bodyPr>
          <a:lstStyle/>
          <a:p>
            <a:pPr>
              <a:lnSpc>
                <a:spcPct val="80000"/>
              </a:lnSpc>
              <a:defRPr/>
            </a:pPr>
            <a:endParaRPr lang="en-US" dirty="0" smtClean="0"/>
          </a:p>
          <a:p>
            <a:pPr>
              <a:lnSpc>
                <a:spcPct val="80000"/>
              </a:lnSpc>
              <a:buNone/>
              <a:defRPr/>
            </a:pPr>
            <a:r>
              <a:rPr lang="en-US" sz="4200" dirty="0" smtClean="0"/>
              <a:t>Location: Research Bldg. C Level </a:t>
            </a:r>
          </a:p>
          <a:p>
            <a:pPr>
              <a:lnSpc>
                <a:spcPct val="80000"/>
              </a:lnSpc>
              <a:buNone/>
              <a:defRPr/>
            </a:pPr>
            <a:r>
              <a:rPr lang="en-US" sz="4200" dirty="0" smtClean="0"/>
              <a:t>Library Staff Hours 8.30 am – 6.30 pm</a:t>
            </a:r>
          </a:p>
          <a:p>
            <a:pPr>
              <a:lnSpc>
                <a:spcPct val="80000"/>
              </a:lnSpc>
              <a:buNone/>
              <a:defRPr/>
            </a:pPr>
            <a:r>
              <a:rPr lang="en-US" sz="4200" dirty="0" smtClean="0"/>
              <a:t>	</a:t>
            </a:r>
            <a:endParaRPr lang="en-US" sz="3800" dirty="0" smtClean="0"/>
          </a:p>
          <a:p>
            <a:pPr>
              <a:lnSpc>
                <a:spcPct val="80000"/>
              </a:lnSpc>
              <a:buNone/>
              <a:defRPr/>
            </a:pPr>
            <a:r>
              <a:rPr lang="en-US" sz="3800" dirty="0" smtClean="0"/>
              <a:t>      24/7 ACCESS AVAILABLE UPON REQUEST  </a:t>
            </a:r>
          </a:p>
          <a:p>
            <a:pPr>
              <a:lnSpc>
                <a:spcPct val="90000"/>
              </a:lnSpc>
              <a:buNone/>
              <a:defRPr/>
            </a:pPr>
            <a:endParaRPr lang="en-US" sz="3600" dirty="0" smtClean="0"/>
          </a:p>
          <a:p>
            <a:pPr>
              <a:lnSpc>
                <a:spcPct val="90000"/>
              </a:lnSpc>
              <a:buNone/>
              <a:defRPr/>
            </a:pPr>
            <a:r>
              <a:rPr lang="en-US" sz="4000" dirty="0" smtClean="0"/>
              <a:t>Janice Lester, MLS </a:t>
            </a:r>
            <a:r>
              <a:rPr lang="en-US" sz="4000" u="sng" dirty="0" smtClean="0">
                <a:solidFill>
                  <a:srgbClr val="7030A0"/>
                </a:solidFill>
                <a:hlinkClick r:id="rId2"/>
              </a:rPr>
              <a:t>jlester1@northwell.edu</a:t>
            </a:r>
            <a:r>
              <a:rPr lang="en-US" sz="4000" u="sng" dirty="0" smtClean="0">
                <a:solidFill>
                  <a:srgbClr val="7030A0"/>
                </a:solidFill>
              </a:rPr>
              <a:t> </a:t>
            </a:r>
            <a:endParaRPr lang="en-US" sz="4000" u="sng" dirty="0" smtClean="0">
              <a:solidFill>
                <a:srgbClr val="7030A0"/>
              </a:solidFill>
            </a:endParaRPr>
          </a:p>
          <a:p>
            <a:pPr>
              <a:lnSpc>
                <a:spcPct val="90000"/>
              </a:lnSpc>
              <a:buNone/>
              <a:defRPr/>
            </a:pPr>
            <a:r>
              <a:rPr lang="en-US" sz="4000" dirty="0" smtClean="0"/>
              <a:t>Education and Reference Librarian Tel: 516-470-7071</a:t>
            </a:r>
            <a:endParaRPr lang="en-US" sz="4000" u="sng" dirty="0" smtClean="0"/>
          </a:p>
          <a:p>
            <a:pPr>
              <a:lnSpc>
                <a:spcPct val="90000"/>
              </a:lnSpc>
              <a:buNone/>
              <a:defRPr/>
            </a:pPr>
            <a:endParaRPr lang="en-US" sz="4000" dirty="0" smtClean="0"/>
          </a:p>
          <a:p>
            <a:pPr>
              <a:lnSpc>
                <a:spcPct val="90000"/>
              </a:lnSpc>
              <a:buNone/>
              <a:defRPr/>
            </a:pPr>
            <a:r>
              <a:rPr lang="en-US" sz="4000" dirty="0" smtClean="0"/>
              <a:t>Raquel Fereres, MIS  </a:t>
            </a:r>
            <a:r>
              <a:rPr lang="en-US" sz="4000" dirty="0" smtClean="0">
                <a:solidFill>
                  <a:srgbClr val="FF0000"/>
                </a:solidFill>
                <a:hlinkClick r:id="rId3"/>
              </a:rPr>
              <a:t>Rfereres@northwell.edu.edu</a:t>
            </a:r>
            <a:r>
              <a:rPr lang="en-US" sz="4000" dirty="0" smtClean="0">
                <a:solidFill>
                  <a:schemeClr val="bg2">
                    <a:lumMod val="50000"/>
                  </a:schemeClr>
                </a:solidFill>
              </a:rPr>
              <a:t>  </a:t>
            </a:r>
            <a:endParaRPr lang="en-US" sz="4000" dirty="0" smtClean="0">
              <a:solidFill>
                <a:schemeClr val="bg2">
                  <a:lumMod val="50000"/>
                </a:schemeClr>
              </a:solidFill>
            </a:endParaRPr>
          </a:p>
          <a:p>
            <a:pPr>
              <a:lnSpc>
                <a:spcPct val="90000"/>
              </a:lnSpc>
              <a:buNone/>
              <a:defRPr/>
            </a:pPr>
            <a:r>
              <a:rPr lang="en-US" sz="4000" dirty="0" smtClean="0"/>
              <a:t>Electronic and Web Librarian Tel: 516-470-7356</a:t>
            </a:r>
          </a:p>
          <a:p>
            <a:pPr>
              <a:lnSpc>
                <a:spcPct val="80000"/>
              </a:lnSpc>
              <a:buNone/>
              <a:defRPr/>
            </a:pPr>
            <a:endParaRPr lang="en-US" sz="2400" dirty="0" smtClean="0"/>
          </a:p>
          <a:p>
            <a:pPr>
              <a:lnSpc>
                <a:spcPct val="80000"/>
              </a:lnSpc>
              <a:buNone/>
              <a:defRPr/>
            </a:pPr>
            <a:endParaRPr lang="en-US" dirty="0" smtClean="0"/>
          </a:p>
          <a:p>
            <a:pPr>
              <a:lnSpc>
                <a:spcPct val="80000"/>
              </a:lnSpc>
              <a:buNone/>
              <a:defRPr/>
            </a:pPr>
            <a:r>
              <a:rPr lang="en-US" dirty="0" smtClean="0"/>
              <a:t>15 Computers. </a:t>
            </a:r>
          </a:p>
          <a:p>
            <a:pPr>
              <a:lnSpc>
                <a:spcPct val="80000"/>
              </a:lnSpc>
              <a:buNone/>
              <a:defRPr/>
            </a:pPr>
            <a:r>
              <a:rPr lang="en-US" dirty="0" smtClean="0"/>
              <a:t>Assistance with literature searches including systematic reviews. </a:t>
            </a:r>
          </a:p>
          <a:p>
            <a:pPr>
              <a:lnSpc>
                <a:spcPct val="80000"/>
              </a:lnSpc>
              <a:buNone/>
              <a:defRPr/>
            </a:pPr>
            <a:r>
              <a:rPr lang="en-US" dirty="0" smtClean="0"/>
              <a:t>Databases, online books and journals</a:t>
            </a:r>
          </a:p>
          <a:p>
            <a:pPr>
              <a:lnSpc>
                <a:spcPct val="80000"/>
              </a:lnSpc>
              <a:buNone/>
              <a:defRPr/>
            </a:pPr>
            <a:r>
              <a:rPr lang="en-US" dirty="0" smtClean="0"/>
              <a:t>Ability to order articles and books not available in our library. </a:t>
            </a:r>
          </a:p>
          <a:p>
            <a:pPr>
              <a:lnSpc>
                <a:spcPct val="80000"/>
              </a:lnSpc>
              <a:buNone/>
              <a:defRPr/>
            </a:pPr>
            <a:r>
              <a:rPr lang="en-US" dirty="0" smtClean="0"/>
              <a:t>Collection of older print books and journals</a:t>
            </a:r>
          </a:p>
          <a:p>
            <a:pPr>
              <a:lnSpc>
                <a:spcPct val="80000"/>
              </a:lnSpc>
              <a:buNone/>
              <a:defRPr/>
            </a:pPr>
            <a:r>
              <a:rPr lang="en-US" dirty="0" smtClean="0"/>
              <a:t>Renovation of library in 2017!</a:t>
            </a:r>
            <a:endParaRPr lang="en-US" dirty="0"/>
          </a:p>
        </p:txBody>
      </p:sp>
      <p:pic>
        <p:nvPicPr>
          <p:cNvPr id="4" name="Picture 4" descr="Emil logo"/>
          <p:cNvPicPr>
            <a:picLocks noChangeAspect="1" noChangeArrowheads="1"/>
          </p:cNvPicPr>
          <p:nvPr/>
        </p:nvPicPr>
        <p:blipFill>
          <a:blip r:embed="rId4" cstate="print"/>
          <a:srcRect/>
          <a:stretch>
            <a:fillRect/>
          </a:stretch>
        </p:blipFill>
        <p:spPr bwMode="auto">
          <a:xfrm>
            <a:off x="1143000" y="0"/>
            <a:ext cx="8001000" cy="1447800"/>
          </a:xfrm>
          <a:prstGeom prst="rect">
            <a:avLst/>
          </a:prstGeom>
          <a:noFill/>
          <a:ln w="9525">
            <a:noFill/>
            <a:miter lim="800000"/>
            <a:headEnd/>
            <a:tailEnd/>
          </a:ln>
        </p:spPr>
      </p:pic>
    </p:spTree>
  </p:cSld>
  <p:clrMapOvr>
    <a:masterClrMapping/>
  </p:clrMapOvr>
  <p:transition spd="med">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76200"/>
            <a:ext cx="8153400" cy="990600"/>
          </a:xfrm>
        </p:spPr>
        <p:txBody>
          <a:bodyPr>
            <a:normAutofit fontScale="90000"/>
          </a:bodyPr>
          <a:lstStyle/>
          <a:p>
            <a:pPr algn="ctr"/>
            <a:r>
              <a:rPr lang="en-US" sz="3600" b="1" dirty="0" err="1" smtClean="0">
                <a:latin typeface="Adobe Caslon Pro" pitchFamily="18" charset="0"/>
              </a:rPr>
              <a:t>PubMed</a:t>
            </a:r>
            <a:r>
              <a:rPr lang="en-US" sz="3600" b="1" dirty="0" smtClean="0">
                <a:latin typeface="Adobe Caslon Pro" pitchFamily="18" charset="0"/>
              </a:rPr>
              <a:t> </a:t>
            </a:r>
            <a:br>
              <a:rPr lang="en-US" sz="3600" b="1" dirty="0" smtClean="0">
                <a:latin typeface="Adobe Caslon Pro" pitchFamily="18" charset="0"/>
              </a:rPr>
            </a:br>
            <a:r>
              <a:rPr lang="en-US" sz="3600" b="1" dirty="0" smtClean="0">
                <a:latin typeface="Adobe Caslon Pro" pitchFamily="18" charset="0"/>
              </a:rPr>
              <a:t>Useful For the Following</a:t>
            </a:r>
            <a:endParaRPr lang="en-US" b="1" dirty="0"/>
          </a:p>
        </p:txBody>
      </p:sp>
      <p:sp>
        <p:nvSpPr>
          <p:cNvPr id="3" name="Content Placeholder 2"/>
          <p:cNvSpPr>
            <a:spLocks noGrp="1"/>
          </p:cNvSpPr>
          <p:nvPr>
            <p:ph idx="1"/>
          </p:nvPr>
        </p:nvSpPr>
        <p:spPr>
          <a:xfrm>
            <a:off x="1066800" y="1066800"/>
            <a:ext cx="7924800" cy="5791200"/>
          </a:xfrm>
        </p:spPr>
        <p:txBody>
          <a:bodyPr>
            <a:noAutofit/>
          </a:bodyPr>
          <a:lstStyle/>
          <a:p>
            <a:r>
              <a:rPr lang="en-US" sz="2800" b="0" dirty="0" smtClean="0">
                <a:latin typeface="Adobe Caslon Pro" pitchFamily="18" charset="0"/>
              </a:rPr>
              <a:t>When searching for the newest information (pre-publication)</a:t>
            </a:r>
          </a:p>
          <a:p>
            <a:r>
              <a:rPr lang="en-US" sz="2800" b="0" dirty="0" smtClean="0">
                <a:latin typeface="Adobe Caslon Pro" pitchFamily="18" charset="0"/>
              </a:rPr>
              <a:t>Very obscure cases</a:t>
            </a:r>
          </a:p>
          <a:p>
            <a:r>
              <a:rPr lang="en-US" sz="2800" b="0" dirty="0" smtClean="0">
                <a:latin typeface="Adobe Caslon Pro" pitchFamily="18" charset="0"/>
              </a:rPr>
              <a:t>Special types of articles (case reports, trials, meta-analysis, systematic review</a:t>
            </a:r>
          </a:p>
          <a:p>
            <a:r>
              <a:rPr lang="en-US" sz="2800" b="0" dirty="0" smtClean="0">
                <a:latin typeface="Adobe Caslon Pro" pitchFamily="18" charset="0"/>
              </a:rPr>
              <a:t>Ability to limiting by specific factors </a:t>
            </a:r>
            <a:r>
              <a:rPr lang="en-US" sz="2800" b="0" dirty="0" err="1" smtClean="0">
                <a:latin typeface="Adobe Caslon Pro" pitchFamily="18" charset="0"/>
              </a:rPr>
              <a:t>eg</a:t>
            </a:r>
            <a:r>
              <a:rPr lang="en-US" sz="2800" b="0" dirty="0" smtClean="0">
                <a:latin typeface="Adobe Caslon Pro" pitchFamily="18" charset="0"/>
              </a:rPr>
              <a:t> females, age, language, </a:t>
            </a:r>
            <a:r>
              <a:rPr lang="en-US" sz="2800" b="0" dirty="0" smtClean="0">
                <a:latin typeface="Adobe Caslon Pro" pitchFamily="18" charset="0"/>
              </a:rPr>
              <a:t>publication type</a:t>
            </a:r>
            <a:endParaRPr lang="en-US" sz="2800" dirty="0">
              <a:latin typeface="Adobe Caslon Pro" pitchFamily="18" charset="0"/>
            </a:endParaRPr>
          </a:p>
          <a:p>
            <a:r>
              <a:rPr lang="en-US" sz="2800" b="0" dirty="0" smtClean="0">
                <a:latin typeface="Adobe Caslon Pro" pitchFamily="18" charset="0"/>
              </a:rPr>
              <a:t>Ability to download into Endnote or other reference managers</a:t>
            </a:r>
            <a:endParaRPr lang="en-US" sz="2800" b="0" dirty="0" smtClean="0">
              <a:latin typeface="Adobe Caslon Pro" pitchFamily="18" charset="0"/>
            </a:endParaRPr>
          </a:p>
          <a:p>
            <a:r>
              <a:rPr lang="en-US" sz="2800" dirty="0" smtClean="0">
                <a:latin typeface="Adobe Caslon Pro" pitchFamily="18" charset="0"/>
              </a:rPr>
              <a:t>Seeking Higher Levels of Evidence and specific search filters</a:t>
            </a:r>
          </a:p>
          <a:p>
            <a:pPr>
              <a:buNone/>
            </a:pPr>
            <a:endParaRPr lang="en-US" sz="2800" b="0" dirty="0" smtClean="0">
              <a:latin typeface="Adobe Caslon Pro" pitchFamily="18" charset="0"/>
            </a:endParaRPr>
          </a:p>
        </p:txBody>
      </p:sp>
    </p:spTree>
  </p:cSld>
  <p:clrMapOvr>
    <a:masterClrMapping/>
  </p:clrMapOvr>
  <p:transition spd="med">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43000" y="-76200"/>
            <a:ext cx="8001000" cy="1219200"/>
          </a:xfrm>
        </p:spPr>
        <p:txBody>
          <a:bodyPr>
            <a:normAutofit fontScale="90000"/>
          </a:bodyPr>
          <a:lstStyle/>
          <a:p>
            <a:pPr algn="ctr"/>
            <a:r>
              <a:rPr lang="en-US" b="1" dirty="0" smtClean="0">
                <a:latin typeface="Adobe Garamond Pro" pitchFamily="18" charset="0"/>
              </a:rPr>
              <a:t>Back to Our Clinical Questions…</a:t>
            </a:r>
            <a:endParaRPr lang="en-US" b="1" dirty="0">
              <a:latin typeface="Adobe Garamond Pro" pitchFamily="18" charset="0"/>
            </a:endParaRPr>
          </a:p>
        </p:txBody>
      </p:sp>
      <p:sp>
        <p:nvSpPr>
          <p:cNvPr id="5" name="Content Placeholder 4"/>
          <p:cNvSpPr>
            <a:spLocks noGrp="1"/>
          </p:cNvSpPr>
          <p:nvPr>
            <p:ph idx="1"/>
          </p:nvPr>
        </p:nvSpPr>
        <p:spPr>
          <a:xfrm>
            <a:off x="1219200" y="1143000"/>
            <a:ext cx="7714488" cy="5486400"/>
          </a:xfrm>
        </p:spPr>
        <p:txBody>
          <a:bodyPr>
            <a:normAutofit fontScale="85000" lnSpcReduction="10000"/>
          </a:bodyPr>
          <a:lstStyle/>
          <a:p>
            <a:pPr>
              <a:buNone/>
            </a:pPr>
            <a:endParaRPr lang="en-US" sz="4000" dirty="0" smtClean="0">
              <a:latin typeface="Adobe Garamond Pro" pitchFamily="18" charset="0"/>
            </a:endParaRPr>
          </a:p>
          <a:p>
            <a:pPr>
              <a:buNone/>
            </a:pPr>
            <a:r>
              <a:rPr lang="en-US" sz="4000" dirty="0" smtClean="0">
                <a:latin typeface="Adobe Garamond Pro" pitchFamily="18" charset="0"/>
              </a:rPr>
              <a:t>F</a:t>
            </a:r>
            <a:r>
              <a:rPr lang="en-US" sz="4000" b="0" dirty="0" smtClean="0">
                <a:latin typeface="Adobe Garamond Pro" pitchFamily="18" charset="0"/>
              </a:rPr>
              <a:t>ind all of the searchable elements of the sentence. Then look up the appropriate subject headings and a few synonyms if there are. If you can’t find the exact subject </a:t>
            </a:r>
            <a:r>
              <a:rPr lang="en-US" sz="4000" b="0" dirty="0" smtClean="0">
                <a:latin typeface="Adobe Garamond Pro" pitchFamily="18" charset="0"/>
              </a:rPr>
              <a:t>heading</a:t>
            </a:r>
            <a:r>
              <a:rPr lang="en-US" sz="4000" dirty="0" smtClean="0">
                <a:latin typeface="Adobe Garamond Pro" pitchFamily="18" charset="0"/>
              </a:rPr>
              <a:t>, use keywords. </a:t>
            </a:r>
            <a:endParaRPr lang="en-US" sz="4000" dirty="0">
              <a:latin typeface="Adobe Garamond Pro" pitchFamily="18" charset="0"/>
            </a:endParaRPr>
          </a:p>
          <a:p>
            <a:pPr>
              <a:buNone/>
            </a:pPr>
            <a:r>
              <a:rPr lang="en-US" sz="4000" dirty="0" smtClean="0">
                <a:latin typeface="Adobe Garamond Pro" pitchFamily="18" charset="0"/>
              </a:rPr>
              <a:t>Remember that if you only use subject headings that you may miss some of the more current literature. </a:t>
            </a:r>
            <a:endParaRPr lang="en-US" b="0" dirty="0" smtClean="0">
              <a:latin typeface="Adobe Garamond Pro" pitchFamily="18" charset="0"/>
            </a:endParaRPr>
          </a:p>
          <a:p>
            <a:pPr>
              <a:buNone/>
            </a:pPr>
            <a:endParaRPr lang="en-US" b="0" dirty="0" smtClean="0">
              <a:latin typeface="Adobe Garamond Pro" pitchFamily="18" charset="0"/>
            </a:endParaRPr>
          </a:p>
          <a:p>
            <a:pPr>
              <a:buNone/>
            </a:pPr>
            <a:r>
              <a:rPr lang="en-US" b="0" dirty="0" smtClean="0">
                <a:latin typeface="Adobe Garamond Pro" pitchFamily="18" charset="0"/>
              </a:rPr>
              <a:t>	</a:t>
            </a:r>
          </a:p>
        </p:txBody>
      </p:sp>
    </p:spTree>
  </p:cSld>
  <p:clrMapOvr>
    <a:masterClrMapping/>
  </p:clrMapOvr>
  <p:transition spd="med">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52400"/>
            <a:ext cx="8077200" cy="838200"/>
          </a:xfrm>
        </p:spPr>
        <p:txBody>
          <a:bodyPr>
            <a:normAutofit/>
          </a:bodyPr>
          <a:lstStyle/>
          <a:p>
            <a:pPr algn="ctr"/>
            <a:r>
              <a:rPr lang="en-US" sz="4400" dirty="0" smtClean="0">
                <a:latin typeface="Adobe Caslon Pro Bold" pitchFamily="18" charset="0"/>
              </a:rPr>
              <a:t>Our Question</a:t>
            </a:r>
            <a:endParaRPr lang="en-US" sz="4400" dirty="0">
              <a:latin typeface="Adobe Caslon Pro Bold" pitchFamily="18" charset="0"/>
            </a:endParaRPr>
          </a:p>
        </p:txBody>
      </p:sp>
      <p:sp>
        <p:nvSpPr>
          <p:cNvPr id="3" name="Content Placeholder 2"/>
          <p:cNvSpPr>
            <a:spLocks noGrp="1"/>
          </p:cNvSpPr>
          <p:nvPr>
            <p:ph idx="1"/>
          </p:nvPr>
        </p:nvSpPr>
        <p:spPr>
          <a:xfrm>
            <a:off x="1066800" y="1524000"/>
            <a:ext cx="8001000" cy="5181600"/>
          </a:xfrm>
          <a:effectLst/>
        </p:spPr>
        <p:txBody>
          <a:bodyPr>
            <a:noAutofit/>
          </a:bodyPr>
          <a:lstStyle/>
          <a:p>
            <a:pPr>
              <a:buNone/>
            </a:pPr>
            <a:r>
              <a:rPr lang="en-US" sz="2800" dirty="0" smtClean="0">
                <a:latin typeface="Adobe Garamond Pro" pitchFamily="18" charset="0"/>
              </a:rPr>
              <a:t>Will providing patient education reduce admissions for head trauma caused by parental abuse or neglect of children?</a:t>
            </a:r>
          </a:p>
          <a:p>
            <a:pPr algn="ctr">
              <a:buNone/>
            </a:pPr>
            <a:endParaRPr lang="en-US" sz="2800" b="1" u="sng" dirty="0" smtClean="0">
              <a:latin typeface="Adobe Garamond Pro" pitchFamily="18" charset="0"/>
            </a:endParaRPr>
          </a:p>
          <a:p>
            <a:pPr algn="ctr">
              <a:buNone/>
            </a:pPr>
            <a:r>
              <a:rPr lang="en-US" sz="2800" b="1" u="sng" dirty="0" smtClean="0">
                <a:latin typeface="Adobe Garamond Pro" pitchFamily="18" charset="0"/>
              </a:rPr>
              <a:t>PICO</a:t>
            </a:r>
          </a:p>
          <a:p>
            <a:pPr>
              <a:buNone/>
            </a:pPr>
            <a:r>
              <a:rPr lang="en-US" sz="2400" dirty="0" smtClean="0">
                <a:latin typeface="Adobe Garamond Pro" pitchFamily="18" charset="0"/>
              </a:rPr>
              <a:t>PATIENT = Children</a:t>
            </a:r>
            <a:endParaRPr lang="en-US" sz="2400" dirty="0" smtClean="0">
              <a:effectLst/>
              <a:latin typeface="Adobe Garamond Pro" pitchFamily="18" charset="0"/>
            </a:endParaRPr>
          </a:p>
          <a:p>
            <a:pPr>
              <a:buNone/>
            </a:pPr>
            <a:r>
              <a:rPr lang="en-US" sz="2400" dirty="0" smtClean="0">
                <a:latin typeface="Adobe Garamond Pro" pitchFamily="18" charset="0"/>
              </a:rPr>
              <a:t>PROBLEM = Parental abuse</a:t>
            </a:r>
          </a:p>
          <a:p>
            <a:pPr>
              <a:buNone/>
            </a:pPr>
            <a:r>
              <a:rPr lang="en-US" sz="2400" dirty="0" smtClean="0">
                <a:latin typeface="Adobe Garamond Pro" pitchFamily="18" charset="0"/>
              </a:rPr>
              <a:t>INTERVENTION = Patient Education</a:t>
            </a:r>
            <a:r>
              <a:rPr lang="en-US" sz="2400" dirty="0" smtClean="0">
                <a:effectLst/>
                <a:latin typeface="Adobe Garamond Pro" pitchFamily="18" charset="0"/>
              </a:rPr>
              <a:t> </a:t>
            </a:r>
          </a:p>
          <a:p>
            <a:pPr>
              <a:buNone/>
            </a:pPr>
            <a:r>
              <a:rPr lang="en-US" sz="2400" dirty="0" smtClean="0">
                <a:latin typeface="Adobe Garamond Pro" pitchFamily="18" charset="0"/>
              </a:rPr>
              <a:t>COMPARATIVE = No Action (In other Situations Watchful Waiting/Placebo)</a:t>
            </a:r>
          </a:p>
          <a:p>
            <a:pPr>
              <a:buNone/>
            </a:pPr>
            <a:r>
              <a:rPr lang="en-US" sz="2400" dirty="0" smtClean="0">
                <a:latin typeface="Adobe Garamond Pro" pitchFamily="18" charset="0"/>
              </a:rPr>
              <a:t>OUTCOME = Reduce Head Trauma </a:t>
            </a:r>
            <a:r>
              <a:rPr lang="en-US" sz="2800" dirty="0" smtClean="0">
                <a:latin typeface="Adobe Garamond Pro" pitchFamily="18" charset="0"/>
              </a:rPr>
              <a:t>Admissions</a:t>
            </a:r>
          </a:p>
        </p:txBody>
      </p:sp>
    </p:spTree>
  </p:cSld>
  <p:clrMapOvr>
    <a:masterClrMapping/>
  </p:clrMapOvr>
  <p:transition spd="med">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28600"/>
            <a:ext cx="7543800" cy="1447800"/>
          </a:xfrm>
        </p:spPr>
        <p:txBody>
          <a:bodyPr>
            <a:normAutofit/>
          </a:bodyPr>
          <a:lstStyle/>
          <a:p>
            <a:pPr algn="ctr"/>
            <a:r>
              <a:rPr lang="en-US" b="1" dirty="0" smtClean="0">
                <a:latin typeface="Adobe Caslon Pro" pitchFamily="18" charset="0"/>
              </a:rPr>
              <a:t>How to find Subject Headings and Synonyms </a:t>
            </a:r>
            <a:endParaRPr lang="en-US" b="1" dirty="0">
              <a:latin typeface="Adobe Caslon Pro" pitchFamily="18" charset="0"/>
            </a:endParaRPr>
          </a:p>
        </p:txBody>
      </p:sp>
      <p:sp>
        <p:nvSpPr>
          <p:cNvPr id="3" name="Content Placeholder 2"/>
          <p:cNvSpPr>
            <a:spLocks noGrp="1"/>
          </p:cNvSpPr>
          <p:nvPr>
            <p:ph idx="1"/>
          </p:nvPr>
        </p:nvSpPr>
        <p:spPr>
          <a:xfrm>
            <a:off x="1143000" y="1981200"/>
            <a:ext cx="7848600" cy="4648200"/>
          </a:xfrm>
        </p:spPr>
        <p:txBody>
          <a:bodyPr>
            <a:normAutofit/>
          </a:bodyPr>
          <a:lstStyle/>
          <a:p>
            <a:r>
              <a:rPr lang="en-US" sz="2400" b="1" dirty="0" smtClean="0">
                <a:latin typeface="Adobe Caslon Pro"/>
              </a:rPr>
              <a:t>Synonym generation</a:t>
            </a:r>
          </a:p>
          <a:p>
            <a:pPr lvl="1"/>
            <a:r>
              <a:rPr lang="en-US" sz="2400" b="1" dirty="0" err="1" smtClean="0">
                <a:latin typeface="Adobe Caslon Pro"/>
              </a:rPr>
              <a:t>MeSH</a:t>
            </a:r>
            <a:r>
              <a:rPr lang="en-US" sz="2400" b="1" dirty="0" smtClean="0">
                <a:latin typeface="Adobe Caslon Pro"/>
              </a:rPr>
              <a:t> (Medical Subject Heading) Database</a:t>
            </a:r>
          </a:p>
          <a:p>
            <a:pPr lvl="1"/>
            <a:r>
              <a:rPr lang="en-US" sz="2400" b="1" dirty="0" smtClean="0">
                <a:latin typeface="Adobe Caslon Pro"/>
              </a:rPr>
              <a:t>‘Pearl Growing’ – examining abstract for other terms</a:t>
            </a:r>
          </a:p>
          <a:p>
            <a:pPr lvl="1"/>
            <a:r>
              <a:rPr lang="en-US" sz="2400" b="1" dirty="0" smtClean="0">
                <a:latin typeface="Adobe Caslon Pro"/>
              </a:rPr>
              <a:t>Plurals</a:t>
            </a:r>
          </a:p>
          <a:p>
            <a:pPr lvl="1"/>
            <a:r>
              <a:rPr lang="en-US" sz="2400" b="1" dirty="0" smtClean="0">
                <a:latin typeface="Adobe Caslon Pro"/>
              </a:rPr>
              <a:t>Hyphenation</a:t>
            </a:r>
          </a:p>
          <a:p>
            <a:pPr lvl="1"/>
            <a:r>
              <a:rPr lang="en-US" sz="2400" b="1" dirty="0" smtClean="0">
                <a:latin typeface="Adobe Caslon Pro"/>
              </a:rPr>
              <a:t>Different Spellings (British)</a:t>
            </a:r>
          </a:p>
          <a:p>
            <a:pPr lvl="1"/>
            <a:r>
              <a:rPr lang="en-US" sz="2400" b="1" dirty="0" smtClean="0">
                <a:latin typeface="Adobe Caslon Pro"/>
              </a:rPr>
              <a:t>Narrow MESH Headings</a:t>
            </a:r>
          </a:p>
          <a:p>
            <a:pPr lvl="1"/>
            <a:r>
              <a:rPr lang="en-US" sz="2400" b="1" dirty="0" smtClean="0">
                <a:latin typeface="Adobe Caslon Pro"/>
              </a:rPr>
              <a:t>Related article search</a:t>
            </a:r>
          </a:p>
          <a:p>
            <a:pPr lvl="1"/>
            <a:endParaRPr lang="en-US" sz="2000" b="0" dirty="0" smtClean="0">
              <a:latin typeface="Adobe Caslon Pro" pitchFamily="18" charset="0"/>
            </a:endParaRPr>
          </a:p>
          <a:p>
            <a:pPr lvl="1"/>
            <a:endParaRPr lang="en-US" b="0" dirty="0" smtClean="0">
              <a:latin typeface="Adobe Caslon Pro" pitchFamily="18" charset="0"/>
            </a:endParaRPr>
          </a:p>
          <a:p>
            <a:pPr>
              <a:buNone/>
            </a:pPr>
            <a:endParaRPr lang="en-US" b="0" dirty="0">
              <a:latin typeface="Adobe Caslon Pro" pitchFamily="18" charset="0"/>
            </a:endParaRPr>
          </a:p>
        </p:txBody>
      </p:sp>
    </p:spTree>
  </p:cSld>
  <p:clrMapOvr>
    <a:masterClrMapping/>
  </p:clrMapOvr>
  <p:transition spd="med">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esh_Search.png"/>
          <p:cNvPicPr>
            <a:picLocks noChangeAspect="1"/>
          </p:cNvPicPr>
          <p:nvPr/>
        </p:nvPicPr>
        <p:blipFill>
          <a:blip r:embed="rId2" cstate="print"/>
          <a:stretch>
            <a:fillRect/>
          </a:stretch>
        </p:blipFill>
        <p:spPr>
          <a:xfrm>
            <a:off x="1295400" y="152400"/>
            <a:ext cx="7162800" cy="6553200"/>
          </a:xfrm>
          <a:prstGeom prst="rect">
            <a:avLst/>
          </a:prstGeom>
        </p:spPr>
      </p:pic>
    </p:spTree>
  </p:cSld>
  <p:clrMapOvr>
    <a:masterClrMapping/>
  </p:clrMapOvr>
  <p:transition spd="med">
    <p:fade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0"/>
            <a:ext cx="8077200" cy="990600"/>
          </a:xfrm>
        </p:spPr>
        <p:txBody>
          <a:bodyPr>
            <a:normAutofit/>
          </a:bodyPr>
          <a:lstStyle/>
          <a:p>
            <a:pPr algn="ctr"/>
            <a:r>
              <a:rPr lang="en-US" sz="3200" dirty="0" smtClean="0">
                <a:latin typeface="Adobe Caslon Pro Bold" pitchFamily="18" charset="0"/>
              </a:rPr>
              <a:t>Generate Subject Headings and Synonyms  </a:t>
            </a:r>
            <a:endParaRPr lang="en-US" sz="3200" dirty="0">
              <a:latin typeface="Adobe Caslon Pro Bold" pitchFamily="18" charset="0"/>
            </a:endParaRPr>
          </a:p>
        </p:txBody>
      </p:sp>
      <p:sp>
        <p:nvSpPr>
          <p:cNvPr id="3" name="Content Placeholder 2"/>
          <p:cNvSpPr>
            <a:spLocks noGrp="1"/>
          </p:cNvSpPr>
          <p:nvPr>
            <p:ph idx="1"/>
          </p:nvPr>
        </p:nvSpPr>
        <p:spPr>
          <a:xfrm>
            <a:off x="1066800" y="914400"/>
            <a:ext cx="8001000" cy="5791200"/>
          </a:xfrm>
          <a:effectLst/>
        </p:spPr>
        <p:txBody>
          <a:bodyPr>
            <a:normAutofit/>
          </a:bodyPr>
          <a:lstStyle/>
          <a:p>
            <a:pPr>
              <a:buNone/>
            </a:pPr>
            <a:r>
              <a:rPr lang="en-US" sz="2800" dirty="0" smtClean="0">
                <a:latin typeface="Adobe Garamond Pro" pitchFamily="18" charset="0"/>
              </a:rPr>
              <a:t>Will providing patient education reduce admissions for head trauma caused by parental abuse or neglect of children?</a:t>
            </a:r>
          </a:p>
          <a:p>
            <a:pPr algn="ctr">
              <a:buNone/>
            </a:pPr>
            <a:endParaRPr lang="en-US" b="1" u="sng" dirty="0" smtClean="0">
              <a:latin typeface="Adobe Garamond Pro" pitchFamily="18" charset="0"/>
            </a:endParaRPr>
          </a:p>
          <a:p>
            <a:pPr algn="ctr">
              <a:buNone/>
            </a:pPr>
            <a:r>
              <a:rPr lang="en-US" b="1" u="sng" dirty="0" smtClean="0">
                <a:latin typeface="Adobe Garamond Pro" pitchFamily="18" charset="0"/>
              </a:rPr>
              <a:t>PICO</a:t>
            </a:r>
          </a:p>
          <a:p>
            <a:pPr>
              <a:buNone/>
            </a:pPr>
            <a:r>
              <a:rPr lang="en-US" sz="2000" u="sng" dirty="0" smtClean="0">
                <a:latin typeface="Adobe Garamond Pro" pitchFamily="18" charset="0"/>
              </a:rPr>
              <a:t>Children</a:t>
            </a:r>
            <a:r>
              <a:rPr lang="en-US" sz="2000" dirty="0" smtClean="0">
                <a:effectLst/>
                <a:latin typeface="Adobe Garamond Pro" pitchFamily="18" charset="0"/>
              </a:rPr>
              <a:t> = This is a limiter option so we do not necessarily need a Subject term</a:t>
            </a:r>
          </a:p>
          <a:p>
            <a:pPr>
              <a:buNone/>
            </a:pPr>
            <a:r>
              <a:rPr lang="en-US" sz="2000" u="sng" dirty="0" smtClean="0">
                <a:latin typeface="Adobe Garamond Pro" pitchFamily="18" charset="0"/>
              </a:rPr>
              <a:t>Parental abuse</a:t>
            </a:r>
            <a:r>
              <a:rPr lang="en-US" sz="2000" dirty="0" smtClean="0">
                <a:latin typeface="Adobe Garamond Pro" pitchFamily="18" charset="0"/>
              </a:rPr>
              <a:t> = Child Abuse OR child neglect OR infant abuse OR child maltreatment</a:t>
            </a:r>
            <a:endParaRPr lang="en-US" sz="2000" u="sng" dirty="0" smtClean="0">
              <a:latin typeface="Adobe Garamond Pro" pitchFamily="18" charset="0"/>
            </a:endParaRPr>
          </a:p>
          <a:p>
            <a:pPr>
              <a:buNone/>
            </a:pPr>
            <a:r>
              <a:rPr lang="en-US" sz="2000" u="sng" dirty="0" smtClean="0">
                <a:latin typeface="Adobe Garamond Pro" pitchFamily="18" charset="0"/>
              </a:rPr>
              <a:t>Patient Education</a:t>
            </a:r>
            <a:r>
              <a:rPr lang="en-US" sz="2000" u="sng" dirty="0" smtClean="0">
                <a:effectLst/>
                <a:latin typeface="Adobe Garamond Pro" pitchFamily="18" charset="0"/>
              </a:rPr>
              <a:t> </a:t>
            </a:r>
            <a:r>
              <a:rPr lang="en-US" sz="2000" dirty="0" smtClean="0">
                <a:effectLst/>
                <a:latin typeface="Adobe Garamond Pro" pitchFamily="18" charset="0"/>
              </a:rPr>
              <a:t>= ‘</a:t>
            </a:r>
            <a:r>
              <a:rPr lang="en-US" sz="2000" dirty="0" smtClean="0">
                <a:latin typeface="Adobe Garamond Pro" pitchFamily="18" charset="0"/>
              </a:rPr>
              <a:t>Patient Education as Topic’ OR ‘parent education’ OR ‘education of patient’ OR ‘patient education’</a:t>
            </a:r>
          </a:p>
          <a:p>
            <a:pPr>
              <a:buNone/>
            </a:pPr>
            <a:r>
              <a:rPr lang="en-US" sz="2000" u="sng" dirty="0" smtClean="0">
                <a:latin typeface="Adobe Garamond Pro" pitchFamily="18" charset="0"/>
              </a:rPr>
              <a:t>Head Trauma</a:t>
            </a:r>
            <a:r>
              <a:rPr lang="en-US" sz="2000" dirty="0" smtClean="0">
                <a:latin typeface="Adobe Garamond Pro" pitchFamily="18" charset="0"/>
              </a:rPr>
              <a:t>=  </a:t>
            </a:r>
            <a:r>
              <a:rPr lang="en-US" sz="2000" dirty="0" err="1" smtClean="0">
                <a:latin typeface="Adobe Garamond Pro" pitchFamily="18" charset="0"/>
              </a:rPr>
              <a:t>Craniocerebral</a:t>
            </a:r>
            <a:r>
              <a:rPr lang="en-US" sz="2000" dirty="0" smtClean="0">
                <a:latin typeface="Adobe Garamond Pro" pitchFamily="18" charset="0"/>
              </a:rPr>
              <a:t> Trauma OR head injuries OR head trauma OR head injury OR shaken baby syndrome</a:t>
            </a: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74638"/>
            <a:ext cx="7790688" cy="1249362"/>
          </a:xfrm>
        </p:spPr>
        <p:txBody>
          <a:bodyPr>
            <a:normAutofit/>
          </a:bodyPr>
          <a:lstStyle/>
          <a:p>
            <a:pPr algn="ctr"/>
            <a:r>
              <a:rPr lang="en-US" sz="4400" dirty="0" smtClean="0">
                <a:latin typeface="Adobe Garamond Pro" pitchFamily="18" charset="0"/>
              </a:rPr>
              <a:t>Database Filter and Study Design</a:t>
            </a:r>
            <a:endParaRPr lang="en-US" sz="4400" dirty="0">
              <a:latin typeface="Adobe Garamond Pro" pitchFamily="18" charset="0"/>
            </a:endParaRPr>
          </a:p>
        </p:txBody>
      </p:sp>
      <p:sp>
        <p:nvSpPr>
          <p:cNvPr id="3" name="Content Placeholder 2"/>
          <p:cNvSpPr>
            <a:spLocks noGrp="1"/>
          </p:cNvSpPr>
          <p:nvPr>
            <p:ph idx="1"/>
          </p:nvPr>
        </p:nvSpPr>
        <p:spPr/>
        <p:txBody>
          <a:bodyPr>
            <a:normAutofit/>
          </a:bodyPr>
          <a:lstStyle/>
          <a:p>
            <a:pPr>
              <a:buNone/>
            </a:pPr>
            <a:r>
              <a:rPr lang="en-US" dirty="0" smtClean="0">
                <a:latin typeface="Adobe Garamond Pro" pitchFamily="18" charset="0"/>
              </a:rPr>
              <a:t>Before you search the PICO elements of your clinical question, it’s important to know:</a:t>
            </a:r>
          </a:p>
          <a:p>
            <a:r>
              <a:rPr lang="en-US" dirty="0" smtClean="0">
                <a:latin typeface="Adobe Garamond Pro" pitchFamily="18" charset="0"/>
              </a:rPr>
              <a:t>What </a:t>
            </a:r>
            <a:r>
              <a:rPr lang="en-US" u="sng" dirty="0" smtClean="0">
                <a:latin typeface="Adobe Garamond Pro" pitchFamily="18" charset="0"/>
              </a:rPr>
              <a:t>TYPE</a:t>
            </a:r>
            <a:r>
              <a:rPr lang="en-US" dirty="0" smtClean="0">
                <a:latin typeface="Adobe Garamond Pro" pitchFamily="18" charset="0"/>
              </a:rPr>
              <a:t> of question are you asking?</a:t>
            </a:r>
          </a:p>
          <a:p>
            <a:r>
              <a:rPr lang="en-US" dirty="0" smtClean="0">
                <a:latin typeface="Adobe Garamond Pro" pitchFamily="18" charset="0"/>
              </a:rPr>
              <a:t>What is the best </a:t>
            </a:r>
            <a:r>
              <a:rPr lang="en-US" u="sng" dirty="0" smtClean="0">
                <a:latin typeface="Adobe Garamond Pro" pitchFamily="18" charset="0"/>
              </a:rPr>
              <a:t>STUDY DESIGN</a:t>
            </a:r>
            <a:r>
              <a:rPr lang="en-US" dirty="0" smtClean="0">
                <a:latin typeface="Adobe Garamond Pro" pitchFamily="18" charset="0"/>
              </a:rPr>
              <a:t> to search for to find evidence to answer your clinical question?</a:t>
            </a:r>
            <a:endParaRPr lang="en-US" dirty="0">
              <a:latin typeface="Adobe Garamond Pro" pitchFamily="18" charset="0"/>
            </a:endParaRPr>
          </a:p>
        </p:txBody>
      </p:sp>
    </p:spTree>
  </p:cSld>
  <p:clrMapOvr>
    <a:masterClrMapping/>
  </p:clrMapOvr>
  <p:transition spd="med">
    <p:fade thruBlk="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74638"/>
            <a:ext cx="7790688" cy="1249362"/>
          </a:xfrm>
        </p:spPr>
        <p:txBody>
          <a:bodyPr>
            <a:normAutofit/>
          </a:bodyPr>
          <a:lstStyle/>
          <a:p>
            <a:pPr algn="ctr"/>
            <a:r>
              <a:rPr lang="en-US" sz="2400" dirty="0" smtClean="0">
                <a:latin typeface="Adobe Garamond Pro" pitchFamily="18" charset="0"/>
              </a:rPr>
              <a:t>Clinical Queries on main page of </a:t>
            </a:r>
            <a:r>
              <a:rPr lang="en-US" sz="2400" dirty="0" err="1" smtClean="0">
                <a:latin typeface="Adobe Garamond Pro" pitchFamily="18" charset="0"/>
              </a:rPr>
              <a:t>Pubmed</a:t>
            </a:r>
            <a:r>
              <a:rPr lang="en-US" sz="2400" dirty="0" smtClean="0">
                <a:latin typeface="Adobe Garamond Pro" pitchFamily="18" charset="0"/>
              </a:rPr>
              <a:t/>
            </a:r>
            <a:br>
              <a:rPr lang="en-US" sz="2400" dirty="0" smtClean="0">
                <a:latin typeface="Adobe Garamond Pro" pitchFamily="18" charset="0"/>
              </a:rPr>
            </a:br>
            <a:r>
              <a:rPr lang="en-US" sz="2400" dirty="0" smtClean="0">
                <a:latin typeface="Adobe Caslon Pro"/>
              </a:rPr>
              <a:t> </a:t>
            </a:r>
            <a:r>
              <a:rPr lang="en-US" sz="2000" dirty="0" smtClean="0">
                <a:latin typeface="Adobe Caslon Pro"/>
                <a:hlinkClick r:id="rId3"/>
              </a:rPr>
              <a:t>https://www.nlm.nih.gov/bsd/disted/pubmedtutorial/020_570.html</a:t>
            </a:r>
            <a:r>
              <a:rPr lang="en-US" sz="2000" dirty="0" smtClean="0">
                <a:latin typeface="Adobe Garamond Pro" pitchFamily="18" charset="0"/>
              </a:rPr>
              <a:t/>
            </a:r>
            <a:br>
              <a:rPr lang="en-US" sz="2000" dirty="0" smtClean="0">
                <a:latin typeface="Adobe Garamond Pro" pitchFamily="18" charset="0"/>
              </a:rPr>
            </a:br>
            <a:endParaRPr lang="en-US" sz="2000" dirty="0">
              <a:latin typeface="Adobe Garamond Pro" pitchFamily="18" charset="0"/>
            </a:endParaRPr>
          </a:p>
        </p:txBody>
      </p:sp>
      <p:pic>
        <p:nvPicPr>
          <p:cNvPr id="4" name="Content Placeholder 3" descr="Clinical_Query_Search.png"/>
          <p:cNvPicPr>
            <a:picLocks noGrp="1" noChangeAspect="1"/>
          </p:cNvPicPr>
          <p:nvPr>
            <p:ph idx="1"/>
          </p:nvPr>
        </p:nvPicPr>
        <p:blipFill>
          <a:blip r:embed="rId4" cstate="print"/>
          <a:stretch>
            <a:fillRect/>
          </a:stretch>
        </p:blipFill>
        <p:spPr>
          <a:xfrm>
            <a:off x="1435100" y="1484668"/>
            <a:ext cx="7499350" cy="4726863"/>
          </a:xfrm>
          <a:prstGeom prst="rect">
            <a:avLst/>
          </a:prstGeom>
        </p:spPr>
      </p:pic>
    </p:spTree>
  </p:cSld>
  <p:clrMapOvr>
    <a:masterClrMapping/>
  </p:clrMapOvr>
  <p:transition spd="med">
    <p:fade thruBlk="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t="15741" b="16667"/>
          <a:stretch>
            <a:fillRect/>
          </a:stretch>
        </p:blipFill>
        <p:spPr bwMode="auto">
          <a:xfrm>
            <a:off x="1066800" y="1219200"/>
            <a:ext cx="7696199" cy="5257800"/>
          </a:xfrm>
          <a:prstGeom prst="rect">
            <a:avLst/>
          </a:prstGeom>
          <a:noFill/>
          <a:ln w="9525">
            <a:noFill/>
            <a:miter lim="800000"/>
            <a:headEnd/>
            <a:tailEnd/>
          </a:ln>
        </p:spPr>
      </p:pic>
      <p:sp>
        <p:nvSpPr>
          <p:cNvPr id="6" name="Rectangle 5"/>
          <p:cNvSpPr/>
          <p:nvPr/>
        </p:nvSpPr>
        <p:spPr>
          <a:xfrm>
            <a:off x="1905000" y="381001"/>
            <a:ext cx="5715000" cy="769441"/>
          </a:xfrm>
          <a:prstGeom prst="rect">
            <a:avLst/>
          </a:prstGeom>
        </p:spPr>
        <p:txBody>
          <a:bodyPr wrap="square">
            <a:spAutoFit/>
          </a:bodyPr>
          <a:lstStyle/>
          <a:p>
            <a:pPr algn="ctr"/>
            <a:r>
              <a:rPr lang="en-US" sz="4400" dirty="0" smtClean="0">
                <a:effectLst>
                  <a:outerShdw blurRad="38100" dist="38100" dir="2700000" algn="tl">
                    <a:srgbClr val="000000">
                      <a:alpha val="43137"/>
                    </a:srgbClr>
                  </a:outerShdw>
                </a:effectLst>
                <a:latin typeface="Adobe Caslon Pro Bold" pitchFamily="18" charset="0"/>
              </a:rPr>
              <a:t>Limit Your Search</a:t>
            </a:r>
            <a:endParaRPr lang="en-US" sz="4400" dirty="0">
              <a:effectLst>
                <a:outerShdw blurRad="38100" dist="38100" dir="2700000" algn="tl">
                  <a:srgbClr val="000000">
                    <a:alpha val="43137"/>
                  </a:srgbClr>
                </a:outerShdw>
              </a:effectLst>
            </a:endParaRPr>
          </a:p>
        </p:txBody>
      </p:sp>
      <p:cxnSp>
        <p:nvCxnSpPr>
          <p:cNvPr id="8" name="Straight Arrow Connector 7"/>
          <p:cNvCxnSpPr/>
          <p:nvPr/>
        </p:nvCxnSpPr>
        <p:spPr>
          <a:xfrm flipH="1">
            <a:off x="1981200" y="2590800"/>
            <a:ext cx="685800" cy="457200"/>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10" name="Straight Arrow Connector 9"/>
          <p:cNvCxnSpPr/>
          <p:nvPr/>
        </p:nvCxnSpPr>
        <p:spPr>
          <a:xfrm flipH="1">
            <a:off x="1981200" y="3200400"/>
            <a:ext cx="685800" cy="457200"/>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11" name="Straight Arrow Connector 10"/>
          <p:cNvCxnSpPr/>
          <p:nvPr/>
        </p:nvCxnSpPr>
        <p:spPr>
          <a:xfrm flipH="1">
            <a:off x="2057400" y="4038600"/>
            <a:ext cx="685800" cy="457200"/>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12" name="Straight Arrow Connector 11"/>
          <p:cNvCxnSpPr/>
          <p:nvPr/>
        </p:nvCxnSpPr>
        <p:spPr>
          <a:xfrm flipH="1">
            <a:off x="1981200" y="4800600"/>
            <a:ext cx="685800" cy="457200"/>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13" name="Straight Arrow Connector 12"/>
          <p:cNvCxnSpPr/>
          <p:nvPr/>
        </p:nvCxnSpPr>
        <p:spPr>
          <a:xfrm flipH="1">
            <a:off x="1981200" y="5486400"/>
            <a:ext cx="685800" cy="457200"/>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spTree>
  </p:cSld>
  <p:clrMapOvr>
    <a:masterClrMapping/>
  </p:clrMapOvr>
  <p:transition spd="med">
    <p:fade thruBlk="1"/>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t="15741" b="16667"/>
          <a:stretch>
            <a:fillRect/>
          </a:stretch>
        </p:blipFill>
        <p:spPr bwMode="auto">
          <a:xfrm>
            <a:off x="1066800" y="2057400"/>
            <a:ext cx="7696199" cy="4419600"/>
          </a:xfrm>
          <a:prstGeom prst="rect">
            <a:avLst/>
          </a:prstGeom>
          <a:noFill/>
          <a:ln w="9525">
            <a:noFill/>
            <a:miter lim="800000"/>
            <a:headEnd/>
            <a:tailEnd/>
          </a:ln>
        </p:spPr>
      </p:pic>
      <p:sp>
        <p:nvSpPr>
          <p:cNvPr id="6" name="Rectangle 5"/>
          <p:cNvSpPr/>
          <p:nvPr/>
        </p:nvSpPr>
        <p:spPr>
          <a:xfrm>
            <a:off x="1371600" y="381000"/>
            <a:ext cx="6629400" cy="1569660"/>
          </a:xfrm>
          <a:prstGeom prst="rect">
            <a:avLst/>
          </a:prstGeom>
        </p:spPr>
        <p:txBody>
          <a:bodyPr wrap="square">
            <a:spAutoFit/>
          </a:bodyPr>
          <a:lstStyle/>
          <a:p>
            <a:pPr algn="ctr"/>
            <a:r>
              <a:rPr lang="en-US" sz="2000" dirty="0" smtClean="0">
                <a:effectLst>
                  <a:outerShdw blurRad="38100" dist="38100" dir="2700000" algn="tl">
                    <a:srgbClr val="000000">
                      <a:alpha val="43137"/>
                    </a:srgbClr>
                  </a:outerShdw>
                </a:effectLst>
                <a:latin typeface="Adobe Caslon Pro Bold" pitchFamily="18" charset="0"/>
              </a:rPr>
              <a:t>Register for My NCBI to personalize </a:t>
            </a:r>
            <a:r>
              <a:rPr lang="en-US" sz="2000" dirty="0" err="1" smtClean="0">
                <a:effectLst>
                  <a:outerShdw blurRad="38100" dist="38100" dir="2700000" algn="tl">
                    <a:srgbClr val="000000">
                      <a:alpha val="43137"/>
                    </a:srgbClr>
                  </a:outerShdw>
                </a:effectLst>
                <a:latin typeface="Adobe Caslon Pro Bold" pitchFamily="18" charset="0"/>
              </a:rPr>
              <a:t>Pubmed</a:t>
            </a:r>
            <a:r>
              <a:rPr lang="en-US" sz="2000" dirty="0" smtClean="0">
                <a:effectLst>
                  <a:outerShdw blurRad="38100" dist="38100" dir="2700000" algn="tl">
                    <a:srgbClr val="000000">
                      <a:alpha val="43137"/>
                    </a:srgbClr>
                  </a:outerShdw>
                </a:effectLst>
                <a:latin typeface="Adobe Caslon Pro Bold" pitchFamily="18" charset="0"/>
              </a:rPr>
              <a:t>, filter your search, create alerts, save references, etc</a:t>
            </a:r>
            <a:r>
              <a:rPr lang="en-US" sz="2400" dirty="0" smtClean="0">
                <a:effectLst>
                  <a:outerShdw blurRad="38100" dist="38100" dir="2700000" algn="tl">
                    <a:srgbClr val="000000">
                      <a:alpha val="43137"/>
                    </a:srgbClr>
                  </a:outerShdw>
                </a:effectLst>
                <a:latin typeface="Adobe Caslon Pro Bold" pitchFamily="18" charset="0"/>
              </a:rPr>
              <a:t>.</a:t>
            </a:r>
          </a:p>
          <a:p>
            <a:pPr algn="ctr"/>
            <a:endParaRPr lang="en-US" sz="2400" dirty="0" smtClean="0">
              <a:effectLst>
                <a:outerShdw blurRad="38100" dist="38100" dir="2700000" algn="tl">
                  <a:srgbClr val="000000">
                    <a:alpha val="43137"/>
                  </a:srgbClr>
                </a:outerShdw>
              </a:effectLst>
              <a:latin typeface="Adobe Caslon Pro Bold" pitchFamily="18" charset="0"/>
            </a:endParaRPr>
          </a:p>
          <a:p>
            <a:pPr algn="ctr"/>
            <a:r>
              <a:rPr lang="en-US" sz="2800" dirty="0" smtClean="0">
                <a:effectLst>
                  <a:outerShdw blurRad="38100" dist="38100" dir="2700000" algn="tl">
                    <a:srgbClr val="000000">
                      <a:alpha val="43137"/>
                    </a:srgbClr>
                  </a:outerShdw>
                </a:effectLst>
                <a:latin typeface="Adobe Caslon Pro Bold" pitchFamily="18" charset="0"/>
              </a:rPr>
              <a:t>  </a:t>
            </a:r>
            <a:endParaRPr lang="en-US" sz="2800" dirty="0">
              <a:effectLst>
                <a:outerShdw blurRad="38100" dist="38100" dir="2700000" algn="tl">
                  <a:srgbClr val="000000">
                    <a:alpha val="43137"/>
                  </a:srgbClr>
                </a:outerShdw>
              </a:effectLst>
            </a:endParaRPr>
          </a:p>
        </p:txBody>
      </p:sp>
      <p:sp>
        <p:nvSpPr>
          <p:cNvPr id="16" name="Left Arrow 15"/>
          <p:cNvSpPr/>
          <p:nvPr/>
        </p:nvSpPr>
        <p:spPr>
          <a:xfrm rot="18109212">
            <a:off x="7590738" y="1410789"/>
            <a:ext cx="1330765" cy="133447"/>
          </a:xfrm>
          <a:prstGeom prst="leftArrow">
            <a:avLst>
              <a:gd name="adj1" fmla="val 50000"/>
              <a:gd name="adj2" fmla="val 3543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5" name="Rectangle 4"/>
          <p:cNvSpPr/>
          <p:nvPr/>
        </p:nvSpPr>
        <p:spPr>
          <a:xfrm>
            <a:off x="2209800" y="1143001"/>
            <a:ext cx="4572000" cy="984885"/>
          </a:xfrm>
          <a:prstGeom prst="rect">
            <a:avLst/>
          </a:prstGeom>
        </p:spPr>
        <p:txBody>
          <a:bodyPr wrap="square">
            <a:spAutoFit/>
          </a:bodyPr>
          <a:lstStyle/>
          <a:p>
            <a:pPr algn="ctr"/>
            <a:r>
              <a:rPr lang="en-US" sz="2000" dirty="0" smtClean="0">
                <a:hlinkClick r:id="rId3"/>
              </a:rPr>
              <a:t>https://www.nlm.nih.gov/bsd/disted/pubmedtutorial/070_010.html</a:t>
            </a:r>
            <a:endParaRPr lang="en-US" sz="2000" dirty="0" smtClean="0"/>
          </a:p>
          <a:p>
            <a:pPr algn="ctr"/>
            <a:endParaRPr lang="en-US" dirty="0"/>
          </a:p>
        </p:txBody>
      </p:sp>
    </p:spTree>
  </p:cSld>
  <p:clrMapOvr>
    <a:masterClrMapping/>
  </p:clrMapOvr>
  <p:transition spd="med">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762000" y="0"/>
            <a:ext cx="8382000" cy="1447800"/>
          </a:xfrm>
        </p:spPr>
        <p:txBody>
          <a:bodyPr>
            <a:normAutofit/>
          </a:bodyPr>
          <a:lstStyle/>
          <a:p>
            <a:pPr algn="ctr"/>
            <a:r>
              <a:rPr lang="en-US" b="0" dirty="0" smtClean="0">
                <a:latin typeface="Adobe Garamond Pro Bold" pitchFamily="18" charset="0"/>
              </a:rPr>
              <a:t>Objectives/Outcomes for this session: </a:t>
            </a:r>
          </a:p>
        </p:txBody>
      </p:sp>
      <p:sp>
        <p:nvSpPr>
          <p:cNvPr id="7171" name="Content Placeholder 2"/>
          <p:cNvSpPr>
            <a:spLocks noGrp="1"/>
          </p:cNvSpPr>
          <p:nvPr>
            <p:ph idx="1"/>
          </p:nvPr>
        </p:nvSpPr>
        <p:spPr>
          <a:xfrm>
            <a:off x="914400" y="1371600"/>
            <a:ext cx="8229600" cy="5410200"/>
          </a:xfrm>
        </p:spPr>
        <p:txBody>
          <a:bodyPr>
            <a:normAutofit/>
          </a:bodyPr>
          <a:lstStyle/>
          <a:p>
            <a:pPr>
              <a:buFontTx/>
              <a:buNone/>
            </a:pPr>
            <a:endParaRPr lang="en-US" sz="2800" dirty="0" smtClean="0">
              <a:latin typeface="Adobe Garamond Pro Bold" pitchFamily="18" charset="0"/>
            </a:endParaRPr>
          </a:p>
          <a:p>
            <a:pPr>
              <a:buFontTx/>
              <a:buNone/>
            </a:pPr>
            <a:r>
              <a:rPr lang="en-US" sz="2400" dirty="0" smtClean="0">
                <a:latin typeface="Adobe Garamond Pro" pitchFamily="18" charset="0"/>
              </a:rPr>
              <a:t>1.	 Identify a clear structured searchable question.</a:t>
            </a:r>
          </a:p>
          <a:p>
            <a:pPr>
              <a:buFontTx/>
              <a:buNone/>
            </a:pPr>
            <a:endParaRPr lang="en-US" sz="2400" dirty="0" smtClean="0">
              <a:latin typeface="Adobe Garamond Pro" pitchFamily="18" charset="0"/>
            </a:endParaRPr>
          </a:p>
          <a:p>
            <a:pPr>
              <a:buFontTx/>
              <a:buNone/>
            </a:pPr>
            <a:r>
              <a:rPr lang="en-US" sz="2400" dirty="0" smtClean="0">
                <a:latin typeface="Adobe Garamond Pro" pitchFamily="18" charset="0"/>
              </a:rPr>
              <a:t>2.	Execute an appropriate search strategy  to search the literature for specific types of study designs based on the topic.</a:t>
            </a:r>
          </a:p>
          <a:p>
            <a:pPr>
              <a:buFontTx/>
              <a:buNone/>
            </a:pPr>
            <a:endParaRPr lang="en-US" sz="2400" dirty="0" smtClean="0">
              <a:latin typeface="Adobe Garamond Pro" pitchFamily="18" charset="0"/>
            </a:endParaRPr>
          </a:p>
          <a:p>
            <a:pPr>
              <a:buFontTx/>
              <a:buNone/>
            </a:pPr>
            <a:r>
              <a:rPr lang="en-US" sz="2400" dirty="0" smtClean="0">
                <a:latin typeface="Adobe Garamond Pro" pitchFamily="18" charset="0"/>
              </a:rPr>
              <a:t>3.	Determine appropriate resources from EMIL (Electronic Medical Information Library) to answer background or foreground information questions. </a:t>
            </a:r>
          </a:p>
          <a:p>
            <a:pPr>
              <a:buFontTx/>
              <a:buNone/>
            </a:pPr>
            <a:endParaRPr lang="en-US" sz="2800" dirty="0" smtClean="0">
              <a:latin typeface="Adobe Garamond Pro Bold" pitchFamily="18" charset="0"/>
            </a:endParaRPr>
          </a:p>
        </p:txBody>
      </p:sp>
    </p:spTree>
  </p:cSld>
  <p:clrMapOvr>
    <a:masterClrMapping/>
  </p:clrMapOvr>
  <p:transition spd="med">
    <p:fade thruBlk="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0"/>
            <a:ext cx="8077200" cy="1295400"/>
          </a:xfrm>
        </p:spPr>
        <p:txBody>
          <a:bodyPr>
            <a:normAutofit/>
          </a:bodyPr>
          <a:lstStyle/>
          <a:p>
            <a:pPr algn="ctr"/>
            <a:r>
              <a:rPr lang="en-US" dirty="0" smtClean="0">
                <a:latin typeface="Adobe Caslon Pro Bold" pitchFamily="18" charset="0"/>
              </a:rPr>
              <a:t>Analyze Your Search Results</a:t>
            </a:r>
            <a:endParaRPr lang="en-US" dirty="0"/>
          </a:p>
        </p:txBody>
      </p:sp>
      <p:sp>
        <p:nvSpPr>
          <p:cNvPr id="3" name="Content Placeholder 2"/>
          <p:cNvSpPr>
            <a:spLocks noGrp="1"/>
          </p:cNvSpPr>
          <p:nvPr>
            <p:ph idx="1"/>
          </p:nvPr>
        </p:nvSpPr>
        <p:spPr>
          <a:xfrm>
            <a:off x="1066800" y="1219200"/>
            <a:ext cx="8077200" cy="5638800"/>
          </a:xfrm>
        </p:spPr>
        <p:txBody>
          <a:bodyPr>
            <a:normAutofit/>
          </a:bodyPr>
          <a:lstStyle/>
          <a:p>
            <a:pPr>
              <a:buNone/>
            </a:pPr>
            <a:r>
              <a:rPr lang="en-US" sz="3400" b="0" dirty="0" smtClean="0">
                <a:latin typeface="Adobe Garamond Pro" pitchFamily="18" charset="0"/>
              </a:rPr>
              <a:t> </a:t>
            </a:r>
            <a:r>
              <a:rPr lang="en-US" sz="3000" b="0" dirty="0" smtClean="0">
                <a:latin typeface="Adobe Garamond Pro" pitchFamily="18" charset="0"/>
              </a:rPr>
              <a:t>This may be the point where you discover that you either have </a:t>
            </a:r>
            <a:r>
              <a:rPr lang="en-US" sz="3000" b="0" dirty="0" smtClean="0">
                <a:solidFill>
                  <a:srgbClr val="C00000"/>
                </a:solidFill>
                <a:latin typeface="Adobe Garamond Pro" pitchFamily="18" charset="0"/>
              </a:rPr>
              <a:t>too many </a:t>
            </a:r>
            <a:r>
              <a:rPr lang="en-US" sz="3000" b="0" dirty="0" smtClean="0">
                <a:latin typeface="Adobe Garamond Pro" pitchFamily="18" charset="0"/>
              </a:rPr>
              <a:t>results or </a:t>
            </a:r>
            <a:r>
              <a:rPr lang="en-US" sz="3000" b="0" dirty="0" smtClean="0">
                <a:solidFill>
                  <a:srgbClr val="C00000"/>
                </a:solidFill>
                <a:latin typeface="Adobe Garamond Pro" pitchFamily="18" charset="0"/>
              </a:rPr>
              <a:t>too few </a:t>
            </a:r>
            <a:r>
              <a:rPr lang="en-US" sz="3000" b="0" dirty="0" smtClean="0">
                <a:latin typeface="Adobe Garamond Pro" pitchFamily="18" charset="0"/>
              </a:rPr>
              <a:t>(or off topic results). </a:t>
            </a:r>
          </a:p>
          <a:p>
            <a:r>
              <a:rPr lang="en-US" sz="3000" dirty="0" smtClean="0">
                <a:solidFill>
                  <a:srgbClr val="C00000"/>
                </a:solidFill>
                <a:latin typeface="Adobe Garamond Pro" pitchFamily="18" charset="0"/>
              </a:rPr>
              <a:t>Too Many </a:t>
            </a:r>
            <a:r>
              <a:rPr lang="en-US" sz="3000" dirty="0" smtClean="0">
                <a:latin typeface="Adobe Garamond Pro" pitchFamily="18" charset="0"/>
              </a:rPr>
              <a:t>- Apply more or stricter limiters, look for higher levels of evidence or make search terms more specific.</a:t>
            </a:r>
          </a:p>
          <a:p>
            <a:r>
              <a:rPr lang="en-US" sz="3000" b="0" dirty="0" smtClean="0">
                <a:solidFill>
                  <a:srgbClr val="C00000"/>
                </a:solidFill>
                <a:latin typeface="Adobe Garamond Pro" pitchFamily="18" charset="0"/>
              </a:rPr>
              <a:t>Too Few </a:t>
            </a:r>
            <a:r>
              <a:rPr lang="en-US" sz="3000" b="0" dirty="0" smtClean="0">
                <a:latin typeface="Adobe Garamond Pro" pitchFamily="18" charset="0"/>
              </a:rPr>
              <a:t>(or off topic) – Remove any limiters, execute a general </a:t>
            </a:r>
            <a:r>
              <a:rPr lang="en-US" sz="3000" b="0" dirty="0" err="1" smtClean="0">
                <a:latin typeface="Adobe Garamond Pro" pitchFamily="18" charset="0"/>
              </a:rPr>
              <a:t>PubMed</a:t>
            </a:r>
            <a:r>
              <a:rPr lang="en-US" sz="3000" b="0" dirty="0" smtClean="0">
                <a:latin typeface="Adobe Garamond Pro" pitchFamily="18" charset="0"/>
              </a:rPr>
              <a:t> search, add search terms or generalize search terms (think drug class as opposed to specific drug) </a:t>
            </a:r>
            <a:endParaRPr lang="en-US" sz="3000" b="0" dirty="0">
              <a:latin typeface="Adobe Garamond Pro" pitchFamily="18" charset="0"/>
            </a:endParaRPr>
          </a:p>
        </p:txBody>
      </p:sp>
    </p:spTree>
  </p:cSld>
  <p:clrMapOvr>
    <a:masterClrMapping/>
  </p:clrMapOvr>
  <p:transition spd="med">
    <p:fade thruBlk="1"/>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6200"/>
            <a:ext cx="8305800" cy="1447800"/>
          </a:xfrm>
        </p:spPr>
        <p:txBody>
          <a:bodyPr/>
          <a:lstStyle/>
          <a:p>
            <a:pPr algn="ctr"/>
            <a:r>
              <a:rPr lang="en-US" b="1" dirty="0" smtClean="0">
                <a:latin typeface="Adobe Garamond Pro" pitchFamily="18" charset="0"/>
              </a:rPr>
              <a:t>Read the Abstracts/Review Articles</a:t>
            </a:r>
            <a:endParaRPr lang="en-US" b="1" dirty="0">
              <a:latin typeface="Adobe Garamond Pro" pitchFamily="18" charset="0"/>
            </a:endParaRPr>
          </a:p>
        </p:txBody>
      </p:sp>
      <p:sp>
        <p:nvSpPr>
          <p:cNvPr id="3" name="Content Placeholder 2"/>
          <p:cNvSpPr>
            <a:spLocks noGrp="1"/>
          </p:cNvSpPr>
          <p:nvPr>
            <p:ph idx="1"/>
          </p:nvPr>
        </p:nvSpPr>
        <p:spPr>
          <a:xfrm>
            <a:off x="1295400" y="1447800"/>
            <a:ext cx="7638288" cy="5181600"/>
          </a:xfrm>
        </p:spPr>
        <p:txBody>
          <a:bodyPr>
            <a:normAutofit fontScale="92500" lnSpcReduction="20000"/>
          </a:bodyPr>
          <a:lstStyle/>
          <a:p>
            <a:pPr>
              <a:buNone/>
            </a:pPr>
            <a:r>
              <a:rPr lang="en-US" b="0" dirty="0" smtClean="0">
                <a:latin typeface="Adobe Garamond Pro" pitchFamily="18" charset="0"/>
              </a:rPr>
              <a:t>	</a:t>
            </a:r>
            <a:r>
              <a:rPr lang="en-US" sz="4100" b="0" dirty="0" smtClean="0">
                <a:latin typeface="Adobe Garamond Pro" pitchFamily="18" charset="0"/>
              </a:rPr>
              <a:t>At this point you should be able to discover some basic information about the results by looking at the titles and abstracts. Look to see what type of results you have, and whether it suits your purpose.</a:t>
            </a:r>
          </a:p>
          <a:p>
            <a:pPr>
              <a:buNone/>
            </a:pPr>
            <a:endParaRPr lang="en-US" sz="4100" dirty="0" smtClean="0">
              <a:latin typeface="Adobe Garamond Pro" pitchFamily="18" charset="0"/>
            </a:endParaRPr>
          </a:p>
          <a:p>
            <a:pPr>
              <a:buNone/>
            </a:pPr>
            <a:r>
              <a:rPr lang="en-US" sz="4100" dirty="0" smtClean="0">
                <a:latin typeface="Adobe Garamond Pro" pitchFamily="18" charset="0"/>
              </a:rPr>
              <a:t>Does this mean that you have found everything ever written because you searched in </a:t>
            </a:r>
            <a:r>
              <a:rPr lang="en-US" sz="4100" dirty="0" err="1" smtClean="0">
                <a:latin typeface="Adobe Garamond Pro" pitchFamily="18" charset="0"/>
              </a:rPr>
              <a:t>Pubmed</a:t>
            </a:r>
            <a:r>
              <a:rPr lang="en-US" sz="4100" dirty="0" smtClean="0">
                <a:latin typeface="Adobe Garamond Pro" pitchFamily="18" charset="0"/>
              </a:rPr>
              <a:t>?</a:t>
            </a:r>
            <a:endParaRPr lang="en-US" sz="4100" b="0" dirty="0" smtClean="0">
              <a:latin typeface="Adobe Caslon Pro" pitchFamily="18" charset="0"/>
            </a:endParaRPr>
          </a:p>
          <a:p>
            <a:pPr>
              <a:buNone/>
            </a:pPr>
            <a:endParaRPr lang="en-US" b="0" dirty="0" smtClean="0">
              <a:latin typeface="Adobe Garamond Pro" pitchFamily="18" charset="0"/>
            </a:endParaRPr>
          </a:p>
        </p:txBody>
      </p:sp>
    </p:spTree>
  </p:cSld>
  <p:clrMapOvr>
    <a:masterClrMapping/>
  </p:clrMapOvr>
  <p:transition spd="med">
    <p:fade thruBlk="1"/>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Of course not.</a:t>
            </a:r>
            <a:endParaRPr lang="en-US" dirty="0"/>
          </a:p>
        </p:txBody>
      </p:sp>
      <p:sp>
        <p:nvSpPr>
          <p:cNvPr id="3" name="Content Placeholder 2"/>
          <p:cNvSpPr>
            <a:spLocks noGrp="1"/>
          </p:cNvSpPr>
          <p:nvPr>
            <p:ph idx="1"/>
          </p:nvPr>
        </p:nvSpPr>
        <p:spPr>
          <a:xfrm>
            <a:off x="1219200" y="1447800"/>
            <a:ext cx="7714488" cy="5257800"/>
          </a:xfrm>
        </p:spPr>
        <p:txBody>
          <a:bodyPr>
            <a:normAutofit lnSpcReduction="10000"/>
          </a:bodyPr>
          <a:lstStyle/>
          <a:p>
            <a:pPr>
              <a:buNone/>
            </a:pPr>
            <a:r>
              <a:rPr lang="en-US" sz="2800" dirty="0" smtClean="0"/>
              <a:t>In most cases, if you are doing searching that is clinical or research based you will not be doing yourself a disservice by only searching </a:t>
            </a:r>
            <a:r>
              <a:rPr lang="en-US" sz="2800" i="1" dirty="0" err="1" smtClean="0"/>
              <a:t>Pubmed</a:t>
            </a:r>
            <a:r>
              <a:rPr lang="en-US" sz="2800" dirty="0" smtClean="0"/>
              <a:t>. </a:t>
            </a:r>
          </a:p>
          <a:p>
            <a:pPr>
              <a:buNone/>
            </a:pPr>
            <a:r>
              <a:rPr lang="en-US" sz="2800" dirty="0" smtClean="0"/>
              <a:t>If, on the other hand, you are writing a </a:t>
            </a:r>
            <a:r>
              <a:rPr lang="en-US" sz="2800" dirty="0" smtClean="0">
                <a:solidFill>
                  <a:srgbClr val="6C4DC3"/>
                </a:solidFill>
              </a:rPr>
              <a:t>literature review, systematic review, or meta-analysis </a:t>
            </a:r>
            <a:r>
              <a:rPr lang="en-US" sz="2800" dirty="0" smtClean="0"/>
              <a:t>you may also need to search other databases </a:t>
            </a:r>
            <a:r>
              <a:rPr lang="en-US" sz="2800" dirty="0" err="1" smtClean="0"/>
              <a:t>ie</a:t>
            </a:r>
            <a:r>
              <a:rPr lang="en-US" sz="2800" dirty="0" smtClean="0"/>
              <a:t>. </a:t>
            </a:r>
            <a:r>
              <a:rPr lang="en-US" sz="2800" i="1" dirty="0" smtClean="0"/>
              <a:t>Web of Science, </a:t>
            </a:r>
            <a:r>
              <a:rPr lang="en-US" sz="2800" i="1" dirty="0" smtClean="0"/>
              <a:t>Scopus, </a:t>
            </a:r>
            <a:r>
              <a:rPr lang="en-US" sz="2800" i="1" dirty="0" err="1" smtClean="0"/>
              <a:t>Embase</a:t>
            </a:r>
            <a:r>
              <a:rPr lang="en-US" sz="2800" i="1" dirty="0" smtClean="0"/>
              <a:t>,, Cochrane library</a:t>
            </a:r>
            <a:r>
              <a:rPr lang="en-US" sz="2800" dirty="0"/>
              <a:t>, </a:t>
            </a:r>
            <a:r>
              <a:rPr lang="en-US" sz="2800" dirty="0" smtClean="0"/>
              <a:t>CINAHL </a:t>
            </a:r>
            <a:r>
              <a:rPr lang="en-US" sz="2800" dirty="0" smtClean="0"/>
              <a:t>(a </a:t>
            </a:r>
            <a:r>
              <a:rPr lang="en-US" sz="2800" dirty="0" smtClean="0"/>
              <a:t>nursing/allied health database). </a:t>
            </a:r>
          </a:p>
          <a:p>
            <a:pPr>
              <a:buNone/>
            </a:pPr>
            <a:r>
              <a:rPr lang="en-US" sz="2800" i="1" dirty="0" smtClean="0"/>
              <a:t>Google Scholar </a:t>
            </a:r>
            <a:r>
              <a:rPr lang="en-US" sz="2800" dirty="0" smtClean="0"/>
              <a:t>is an excellent option to start one’s search but is sometimes not that easy to filter for Evidence based medicine </a:t>
            </a:r>
            <a:r>
              <a:rPr lang="en-US" sz="2800" dirty="0" smtClean="0"/>
              <a:t>resources or be sure the source is peer review</a:t>
            </a:r>
            <a:endParaRPr lang="en-US" sz="2800" dirty="0"/>
          </a:p>
        </p:txBody>
      </p:sp>
    </p:spTree>
  </p:cSld>
  <p:clrMapOvr>
    <a:masterClrMapping/>
  </p:clrMapOvr>
  <p:transition spd="med">
    <p:fade thruBlk="1"/>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28800" y="152400"/>
            <a:ext cx="6172199" cy="461665"/>
          </a:xfrm>
          <a:prstGeom prst="rect">
            <a:avLst/>
          </a:prstGeom>
        </p:spPr>
        <p:txBody>
          <a:bodyPr wrap="square">
            <a:spAutoFit/>
          </a:bodyPr>
          <a:lstStyle/>
          <a:p>
            <a:pPr algn="ctr"/>
            <a:endParaRPr lang="en-US" sz="2400" dirty="0">
              <a:latin typeface="Adobe Caslon Pro"/>
            </a:endParaRPr>
          </a:p>
        </p:txBody>
      </p:sp>
      <p:pic>
        <p:nvPicPr>
          <p:cNvPr id="8194" name="Picture 2"/>
          <p:cNvPicPr>
            <a:picLocks noChangeAspect="1" noChangeArrowheads="1"/>
          </p:cNvPicPr>
          <p:nvPr/>
        </p:nvPicPr>
        <p:blipFill>
          <a:blip r:embed="rId2" cstate="print"/>
          <a:srcRect l="30000" t="16889" r="12778" b="16444"/>
          <a:stretch>
            <a:fillRect/>
          </a:stretch>
        </p:blipFill>
        <p:spPr bwMode="auto">
          <a:xfrm>
            <a:off x="1066800" y="838200"/>
            <a:ext cx="8077200" cy="5638799"/>
          </a:xfrm>
          <a:prstGeom prst="rect">
            <a:avLst/>
          </a:prstGeom>
          <a:noFill/>
          <a:ln w="9525">
            <a:noFill/>
            <a:miter lim="800000"/>
            <a:headEnd/>
            <a:tailEnd/>
          </a:ln>
        </p:spPr>
      </p:pic>
    </p:spTree>
  </p:cSld>
  <p:clrMapOvr>
    <a:masterClrMapping/>
  </p:clrMapOvr>
  <p:transition spd="med">
    <p:fade thruBlk="1"/>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Other Library Resources </a:t>
            </a:r>
            <a:endParaRPr lang="en-US" dirty="0"/>
          </a:p>
        </p:txBody>
      </p:sp>
      <p:sp>
        <p:nvSpPr>
          <p:cNvPr id="3" name="Content Placeholder 2"/>
          <p:cNvSpPr>
            <a:spLocks noGrp="1"/>
          </p:cNvSpPr>
          <p:nvPr>
            <p:ph idx="1"/>
          </p:nvPr>
        </p:nvSpPr>
        <p:spPr/>
        <p:txBody>
          <a:bodyPr>
            <a:normAutofit fontScale="92500"/>
          </a:bodyPr>
          <a:lstStyle/>
          <a:p>
            <a:r>
              <a:rPr lang="en-US" sz="2600" i="1" dirty="0" smtClean="0">
                <a:solidFill>
                  <a:srgbClr val="6C4DC3"/>
                </a:solidFill>
              </a:rPr>
              <a:t>Visual DX- </a:t>
            </a:r>
            <a:r>
              <a:rPr lang="en-US" sz="2600" dirty="0" smtClean="0"/>
              <a:t>a visual diagnostic decision tool</a:t>
            </a:r>
          </a:p>
          <a:p>
            <a:r>
              <a:rPr lang="en-US" sz="2600" i="1" dirty="0" smtClean="0">
                <a:solidFill>
                  <a:srgbClr val="6C4DC3"/>
                </a:solidFill>
              </a:rPr>
              <a:t>Web Of </a:t>
            </a:r>
            <a:r>
              <a:rPr lang="en-US" sz="2600" i="1" dirty="0" smtClean="0">
                <a:solidFill>
                  <a:srgbClr val="6C4DC3"/>
                </a:solidFill>
              </a:rPr>
              <a:t>Knowledge or Scopus</a:t>
            </a:r>
            <a:r>
              <a:rPr lang="en-US" sz="2600" dirty="0" smtClean="0"/>
              <a:t>-extensive </a:t>
            </a:r>
            <a:r>
              <a:rPr lang="en-US" sz="2600" dirty="0" smtClean="0"/>
              <a:t>database with citation metrics and conference proceedings. Includes Web of Science and access to Endnote Web</a:t>
            </a:r>
          </a:p>
          <a:p>
            <a:r>
              <a:rPr lang="en-US" sz="2600" i="1" dirty="0" err="1" smtClean="0">
                <a:solidFill>
                  <a:srgbClr val="6C4DC3"/>
                </a:solidFill>
              </a:rPr>
              <a:t>Embase</a:t>
            </a:r>
            <a:r>
              <a:rPr lang="en-US" sz="2600" dirty="0" smtClean="0"/>
              <a:t> – </a:t>
            </a:r>
            <a:r>
              <a:rPr lang="en-US" sz="2600" dirty="0" smtClean="0"/>
              <a:t>Strong </a:t>
            </a:r>
            <a:r>
              <a:rPr lang="en-US" sz="2600" dirty="0" smtClean="0"/>
              <a:t>coverage of </a:t>
            </a:r>
            <a:r>
              <a:rPr lang="en-US" sz="2600" dirty="0" smtClean="0"/>
              <a:t>Europe,  Asia,  Australia includes conference proceedings. </a:t>
            </a:r>
            <a:r>
              <a:rPr lang="en-US" sz="2600" dirty="0" smtClean="0"/>
              <a:t>Main </a:t>
            </a:r>
            <a:r>
              <a:rPr lang="en-US" sz="2600" dirty="0" smtClean="0"/>
              <a:t>strength is excellent </a:t>
            </a:r>
            <a:r>
              <a:rPr lang="en-US" sz="2600" dirty="0" smtClean="0"/>
              <a:t>drug </a:t>
            </a:r>
            <a:r>
              <a:rPr lang="en-US" sz="2600" dirty="0" smtClean="0"/>
              <a:t>information and </a:t>
            </a:r>
            <a:r>
              <a:rPr lang="en-US" sz="2600" dirty="0" err="1" smtClean="0"/>
              <a:t>pharmacovigilance</a:t>
            </a:r>
            <a:endParaRPr lang="en-US" sz="2600" dirty="0" smtClean="0"/>
          </a:p>
          <a:p>
            <a:r>
              <a:rPr lang="en-US" sz="2600" i="1" dirty="0" err="1" smtClean="0">
                <a:solidFill>
                  <a:srgbClr val="6C4DC3"/>
                </a:solidFill>
              </a:rPr>
              <a:t>Pubshub</a:t>
            </a:r>
            <a:r>
              <a:rPr lang="en-US" sz="2600" i="1" dirty="0">
                <a:solidFill>
                  <a:srgbClr val="6C4DC3"/>
                </a:solidFill>
              </a:rPr>
              <a:t> - </a:t>
            </a:r>
            <a:r>
              <a:rPr lang="en-US" sz="2600" i="1" dirty="0" smtClean="0">
                <a:solidFill>
                  <a:srgbClr val="6C4DC3"/>
                </a:solidFill>
              </a:rPr>
              <a:t>c</a:t>
            </a:r>
            <a:r>
              <a:rPr lang="en-US" sz="2600" dirty="0" smtClean="0"/>
              <a:t>ontains </a:t>
            </a:r>
            <a:r>
              <a:rPr lang="en-US" sz="2600" dirty="0"/>
              <a:t>comprehensive details on peer-reviewed medical journals and academic conferences for those interested in scholarly publishing or </a:t>
            </a:r>
            <a:r>
              <a:rPr lang="en-US" sz="2600" dirty="0" smtClean="0"/>
              <a:t>presentations. </a:t>
            </a:r>
            <a:endParaRPr lang="en-US" sz="2600" dirty="0" smtClean="0"/>
          </a:p>
          <a:p>
            <a:endParaRPr lang="en-US" dirty="0"/>
          </a:p>
        </p:txBody>
      </p:sp>
    </p:spTree>
  </p:cSld>
  <p:clrMapOvr>
    <a:masterClrMapping/>
  </p:clrMapOvr>
  <p:transition spd="med">
    <p:fade thruBlk="1"/>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err="1" smtClean="0"/>
              <a:t>Micromedex</a:t>
            </a:r>
            <a:endParaRPr lang="en-US" sz="4000" dirty="0"/>
          </a:p>
        </p:txBody>
      </p:sp>
      <p:sp>
        <p:nvSpPr>
          <p:cNvPr id="3" name="Content Placeholder 2"/>
          <p:cNvSpPr>
            <a:spLocks noGrp="1"/>
          </p:cNvSpPr>
          <p:nvPr>
            <p:ph idx="1"/>
          </p:nvPr>
        </p:nvSpPr>
        <p:spPr>
          <a:xfrm>
            <a:off x="990600" y="1219200"/>
            <a:ext cx="8153400" cy="5562600"/>
          </a:xfrm>
        </p:spPr>
        <p:txBody>
          <a:bodyPr>
            <a:normAutofit fontScale="77500" lnSpcReduction="20000"/>
          </a:bodyPr>
          <a:lstStyle/>
          <a:p>
            <a:r>
              <a:rPr lang="en-US" sz="2000" dirty="0" smtClean="0"/>
              <a:t> Micromedex is </a:t>
            </a:r>
            <a:r>
              <a:rPr lang="en-US" sz="2000" dirty="0" smtClean="0"/>
              <a:t>th</a:t>
            </a:r>
            <a:r>
              <a:rPr lang="en-US" sz="2000" dirty="0" smtClean="0"/>
              <a:t>e formulary drug </a:t>
            </a:r>
            <a:r>
              <a:rPr lang="en-US" sz="2000" dirty="0" smtClean="0"/>
              <a:t>source </a:t>
            </a:r>
            <a:r>
              <a:rPr lang="en-US" sz="2000" dirty="0" smtClean="0"/>
              <a:t>for </a:t>
            </a:r>
            <a:r>
              <a:rPr lang="en-US" sz="2000" dirty="0" err="1" smtClean="0"/>
              <a:t>Northwell</a:t>
            </a:r>
            <a:r>
              <a:rPr lang="en-US" sz="2000" dirty="0" smtClean="0"/>
              <a:t> Health providing real time surveillance, information on drugs, diseases, toxicology and a comprehensive resource for patient and consumer education the mandated drug source</a:t>
            </a:r>
          </a:p>
          <a:p>
            <a:endParaRPr lang="en-US" sz="1100" dirty="0" smtClean="0"/>
          </a:p>
          <a:p>
            <a:pPr lvl="0"/>
            <a:r>
              <a:rPr lang="en-US" sz="1400" dirty="0"/>
              <a:t>Micromedex Apps on Apple®, Android® and Windows 8® Devices</a:t>
            </a:r>
          </a:p>
          <a:p>
            <a:pPr lvl="0"/>
            <a:r>
              <a:rPr lang="en-US" sz="1400" dirty="0"/>
              <a:t>Free Micromedex® Drug Reference for Internet Subscribers</a:t>
            </a:r>
          </a:p>
          <a:p>
            <a:pPr lvl="0"/>
            <a:r>
              <a:rPr lang="en-US" sz="1400" dirty="0"/>
              <a:t>Drug Reference app for iPhone/</a:t>
            </a:r>
            <a:r>
              <a:rPr lang="en-US" sz="1400" dirty="0" err="1"/>
              <a:t>iTouch</a:t>
            </a:r>
            <a:r>
              <a:rPr lang="en-US" sz="1400" dirty="0"/>
              <a:t> and iPad	 	</a:t>
            </a:r>
          </a:p>
          <a:p>
            <a:pPr lvl="0"/>
            <a:r>
              <a:rPr lang="en-US" sz="1400" dirty="0"/>
              <a:t>The Free Micromedex Drug Reference for Internet Subscribers app for Apple, Android, and Windows 8 devices is available for FREE for Micromedex customers.</a:t>
            </a:r>
          </a:p>
          <a:p>
            <a:pPr lvl="0"/>
            <a:r>
              <a:rPr lang="en-US" sz="1400" dirty="0"/>
              <a:t>You can access these apps via the iTunes® App Store (Apple devices), Google Play® (Android devices) or the Windows Store® (Windows 8 devices).</a:t>
            </a:r>
          </a:p>
          <a:p>
            <a:pPr lvl="0"/>
            <a:r>
              <a:rPr lang="en-US" sz="1400" dirty="0"/>
              <a:t>Android users only: the app is called Free Micromedex Drug Reference in the Google Play store.</a:t>
            </a:r>
          </a:p>
          <a:p>
            <a:pPr lvl="0"/>
            <a:r>
              <a:rPr lang="en-US" sz="1400" dirty="0"/>
              <a:t>You can activate the app by following the simple instructions below.</a:t>
            </a:r>
          </a:p>
          <a:p>
            <a:pPr lvl="0"/>
            <a:r>
              <a:rPr lang="en-US" sz="1400" dirty="0"/>
              <a:t> 	 	Simple instructions for installation:</a:t>
            </a:r>
          </a:p>
          <a:p>
            <a:pPr lvl="0"/>
            <a:endParaRPr lang="en-US" sz="1400" dirty="0"/>
          </a:p>
          <a:p>
            <a:pPr lvl="0"/>
            <a:r>
              <a:rPr lang="en-US" sz="1400" dirty="0"/>
              <a:t>Step 1</a:t>
            </a:r>
          </a:p>
          <a:p>
            <a:pPr lvl="0"/>
            <a:r>
              <a:rPr lang="en-US" sz="1400" dirty="0"/>
              <a:t>Visit the iTunes App Store (Apple devices), Google Play Store (Android devices) or the Windows Store (Windows 8 devices) and search for "Micromedex."</a:t>
            </a:r>
          </a:p>
          <a:p>
            <a:pPr lvl="0"/>
            <a:r>
              <a:rPr lang="en-US" sz="1400" dirty="0"/>
              <a:t>Step 2</a:t>
            </a:r>
          </a:p>
          <a:p>
            <a:pPr lvl="0"/>
            <a:r>
              <a:rPr lang="en-US" sz="1400" dirty="0"/>
              <a:t>From all the Micromedex app results, select Free Micromedex Drug Reference for Internet Subscribers (Apple devices and Windows 8 devices) or Free Micromedex Drug Reference (Android devices). You may be prompted to enter your Apple, Google or Windows ID.</a:t>
            </a:r>
          </a:p>
          <a:p>
            <a:pPr lvl="0"/>
            <a:r>
              <a:rPr lang="en-US" sz="1400" dirty="0"/>
              <a:t>Step 3</a:t>
            </a:r>
          </a:p>
          <a:p>
            <a:pPr lvl="0"/>
            <a:r>
              <a:rPr lang="en-US" sz="1400" dirty="0"/>
              <a:t>The app should download directly to your device. (If you visited the iTunes App Store on your PC rather than your device, you may have to sync your device to iTunes on your PC, in order to load the app onto your device.)</a:t>
            </a:r>
          </a:p>
          <a:p>
            <a:pPr lvl="0"/>
            <a:r>
              <a:rPr lang="en-US" sz="1400" dirty="0"/>
              <a:t>Step 4</a:t>
            </a:r>
          </a:p>
          <a:p>
            <a:pPr lvl="0"/>
            <a:r>
              <a:rPr lang="en-US" sz="1400" dirty="0"/>
              <a:t>Open the app on your device. Enter the password  </a:t>
            </a:r>
            <a:r>
              <a:rPr lang="en-US" sz="1400" b="1" dirty="0"/>
              <a:t>2ANeze</a:t>
            </a:r>
            <a:r>
              <a:rPr lang="en-US" sz="1400" dirty="0"/>
              <a:t>  to begin using Free Micromedex Drug Reference for Internet Subscribers. The password is case-sensitive. Please enter it exactly as it appears here.</a:t>
            </a:r>
            <a:endParaRPr lang="en-US" sz="1400" dirty="0"/>
          </a:p>
        </p:txBody>
      </p:sp>
    </p:spTree>
  </p:cSld>
  <p:clrMapOvr>
    <a:masterClrMapping/>
  </p:clrMapOvr>
  <p:transition spd="med">
    <p:fade thruBlk="1"/>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828800" y="152400"/>
            <a:ext cx="6781800" cy="1015663"/>
          </a:xfrm>
          <a:prstGeom prst="rect">
            <a:avLst/>
          </a:prstGeom>
        </p:spPr>
        <p:txBody>
          <a:bodyPr wrap="square">
            <a:spAutoFit/>
          </a:bodyPr>
          <a:lstStyle/>
          <a:p>
            <a:pPr algn="ctr"/>
            <a:r>
              <a:rPr lang="en-US" sz="2000" dirty="0" smtClean="0">
                <a:latin typeface="+mj-lt"/>
              </a:rPr>
              <a:t>Visual DX Differential Builder-by lesion – linked to </a:t>
            </a:r>
            <a:r>
              <a:rPr lang="en-US" sz="2000" i="1" dirty="0" smtClean="0">
                <a:latin typeface="+mj-lt"/>
              </a:rPr>
              <a:t>Up to Date</a:t>
            </a:r>
            <a:endParaRPr lang="en-US" sz="2000" dirty="0" smtClean="0">
              <a:latin typeface="+mj-lt"/>
            </a:endParaRPr>
          </a:p>
          <a:p>
            <a:pPr algn="ctr"/>
            <a:r>
              <a:rPr lang="en-US" sz="2000" dirty="0" smtClean="0">
                <a:latin typeface="+mj-lt"/>
              </a:rPr>
              <a:t>Ability to Limit by age group, oral, eye, pulmonary, specific  exposures, international travel etc.</a:t>
            </a:r>
            <a:endParaRPr lang="en-US" sz="2000" dirty="0">
              <a:latin typeface="+mj-lt"/>
            </a:endParaRPr>
          </a:p>
        </p:txBody>
      </p:sp>
      <p:pic>
        <p:nvPicPr>
          <p:cNvPr id="1026" name="Picture 2"/>
          <p:cNvPicPr>
            <a:picLocks noChangeAspect="1" noChangeArrowheads="1"/>
          </p:cNvPicPr>
          <p:nvPr/>
        </p:nvPicPr>
        <p:blipFill>
          <a:blip r:embed="rId2" cstate="print"/>
          <a:srcRect t="15764" r="24496" b="7389"/>
          <a:stretch>
            <a:fillRect/>
          </a:stretch>
        </p:blipFill>
        <p:spPr bwMode="auto">
          <a:xfrm>
            <a:off x="990600" y="1295400"/>
            <a:ext cx="7696200" cy="5410200"/>
          </a:xfrm>
          <a:prstGeom prst="rect">
            <a:avLst/>
          </a:prstGeom>
          <a:noFill/>
          <a:ln w="9525">
            <a:noFill/>
            <a:miter lim="800000"/>
            <a:headEnd/>
            <a:tailEnd/>
          </a:ln>
        </p:spPr>
      </p:pic>
    </p:spTree>
  </p:cSld>
  <p:clrMapOvr>
    <a:masterClrMapping/>
  </p:clrMapOvr>
  <p:transition spd="med">
    <p:fade thruBlk="1"/>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0"/>
            <a:ext cx="7498080" cy="2362200"/>
          </a:xfrm>
        </p:spPr>
        <p:txBody>
          <a:bodyPr>
            <a:noAutofit/>
          </a:bodyPr>
          <a:lstStyle/>
          <a:p>
            <a:pPr algn="ctr"/>
            <a:r>
              <a:rPr lang="en-US" sz="3600" i="1" dirty="0" smtClean="0">
                <a:latin typeface="Adobe Caslon Pro"/>
              </a:rPr>
              <a:t/>
            </a:r>
            <a:br>
              <a:rPr lang="en-US" sz="3600" i="1" dirty="0" smtClean="0">
                <a:latin typeface="Adobe Caslon Pro"/>
              </a:rPr>
            </a:br>
            <a:r>
              <a:rPr lang="en-US" sz="3600" i="1" dirty="0" smtClean="0">
                <a:latin typeface="Adobe Caslon Pro"/>
              </a:rPr>
              <a:t>Web of Knowledge </a:t>
            </a:r>
            <a:r>
              <a:rPr lang="en-US" sz="3600" dirty="0" smtClean="0">
                <a:latin typeface="Adobe Caslon Pro"/>
              </a:rPr>
              <a:t/>
            </a:r>
            <a:br>
              <a:rPr lang="en-US" sz="3600" dirty="0" smtClean="0">
                <a:latin typeface="Adobe Caslon Pro"/>
              </a:rPr>
            </a:br>
            <a:r>
              <a:rPr lang="en-US" sz="3600" dirty="0" smtClean="0">
                <a:latin typeface="Adobe Caslon Pro"/>
              </a:rPr>
              <a:t>Includes Web of Science, Journal Citation Reports and Endnote Web</a:t>
            </a:r>
            <a:endParaRPr lang="en-US" sz="3600" dirty="0">
              <a:latin typeface="Adobe Caslon Pro"/>
            </a:endParaRPr>
          </a:p>
        </p:txBody>
      </p:sp>
      <p:sp>
        <p:nvSpPr>
          <p:cNvPr id="3" name="Content Placeholder 2"/>
          <p:cNvSpPr>
            <a:spLocks noGrp="1"/>
          </p:cNvSpPr>
          <p:nvPr>
            <p:ph idx="1"/>
          </p:nvPr>
        </p:nvSpPr>
        <p:spPr>
          <a:xfrm>
            <a:off x="1435608" y="2590800"/>
            <a:ext cx="7498080" cy="3657600"/>
          </a:xfrm>
        </p:spPr>
        <p:txBody>
          <a:bodyPr>
            <a:normAutofit/>
          </a:bodyPr>
          <a:lstStyle/>
          <a:p>
            <a:endParaRPr lang="en-US" sz="3500" dirty="0" smtClean="0"/>
          </a:p>
          <a:p>
            <a:endParaRPr lang="en-US" dirty="0"/>
          </a:p>
        </p:txBody>
      </p:sp>
      <p:pic>
        <p:nvPicPr>
          <p:cNvPr id="4" name="Picture 2"/>
          <p:cNvPicPr>
            <a:picLocks noChangeAspect="1" noChangeArrowheads="1"/>
          </p:cNvPicPr>
          <p:nvPr/>
        </p:nvPicPr>
        <p:blipFill>
          <a:blip r:embed="rId2" cstate="print"/>
          <a:srcRect l="25000" t="55111" r="7222" b="21777"/>
          <a:stretch>
            <a:fillRect/>
          </a:stretch>
        </p:blipFill>
        <p:spPr bwMode="auto">
          <a:xfrm>
            <a:off x="990600" y="2971800"/>
            <a:ext cx="8001000" cy="1600200"/>
          </a:xfrm>
          <a:prstGeom prst="rect">
            <a:avLst/>
          </a:prstGeom>
          <a:noFill/>
          <a:ln w="9525">
            <a:noFill/>
            <a:miter lim="800000"/>
            <a:headEnd/>
            <a:tailEnd/>
          </a:ln>
        </p:spPr>
      </p:pic>
      <p:sp>
        <p:nvSpPr>
          <p:cNvPr id="5" name="TextBox 4"/>
          <p:cNvSpPr txBox="1"/>
          <p:nvPr/>
        </p:nvSpPr>
        <p:spPr>
          <a:xfrm>
            <a:off x="4267200" y="4648200"/>
            <a:ext cx="3669787" cy="369332"/>
          </a:xfrm>
          <a:prstGeom prst="rect">
            <a:avLst/>
          </a:prstGeom>
          <a:noFill/>
        </p:spPr>
        <p:txBody>
          <a:bodyPr wrap="none" rtlCol="0">
            <a:spAutoFit/>
          </a:bodyPr>
          <a:lstStyle/>
          <a:p>
            <a:r>
              <a:rPr lang="en-US" dirty="0" smtClean="0"/>
              <a:t>Citation metrics for VR </a:t>
            </a:r>
            <a:r>
              <a:rPr lang="en-US" dirty="0" err="1" smtClean="0"/>
              <a:t>Bonagura</a:t>
            </a:r>
            <a:r>
              <a:rPr lang="en-US" dirty="0" smtClean="0"/>
              <a:t> </a:t>
            </a:r>
            <a:endParaRPr lang="en-US" dirty="0"/>
          </a:p>
        </p:txBody>
      </p:sp>
      <p:sp>
        <p:nvSpPr>
          <p:cNvPr id="6" name="Left Arrow 5"/>
          <p:cNvSpPr/>
          <p:nvPr/>
        </p:nvSpPr>
        <p:spPr>
          <a:xfrm rot="19190781">
            <a:off x="6041619" y="3777637"/>
            <a:ext cx="2593044" cy="228600"/>
          </a:xfrm>
          <a:prstGeom prst="leftArrow">
            <a:avLst>
              <a:gd name="adj1" fmla="val 50000"/>
              <a:gd name="adj2" fmla="val 3543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Tree>
  </p:cSld>
  <p:clrMapOvr>
    <a:masterClrMapping/>
  </p:clrMapOvr>
  <p:transition spd="med">
    <p:fade thruBlk="1"/>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09801" y="304800"/>
            <a:ext cx="6248400" cy="1323439"/>
          </a:xfrm>
          <a:prstGeom prst="rect">
            <a:avLst/>
          </a:prstGeom>
        </p:spPr>
        <p:txBody>
          <a:bodyPr wrap="square">
            <a:spAutoFit/>
          </a:bodyPr>
          <a:lstStyle/>
          <a:p>
            <a:pPr algn="ctr"/>
            <a:r>
              <a:rPr lang="en-US" sz="4000" dirty="0" smtClean="0"/>
              <a:t>Web of Science – citation metrics</a:t>
            </a:r>
            <a:endParaRPr lang="en-US" sz="4000" dirty="0"/>
          </a:p>
        </p:txBody>
      </p:sp>
      <p:pic>
        <p:nvPicPr>
          <p:cNvPr id="10242" name="Picture 2"/>
          <p:cNvPicPr>
            <a:picLocks noChangeAspect="1" noChangeArrowheads="1"/>
          </p:cNvPicPr>
          <p:nvPr/>
        </p:nvPicPr>
        <p:blipFill>
          <a:blip r:embed="rId2" cstate="print"/>
          <a:srcRect l="4444" t="34667" r="556" b="23555"/>
          <a:stretch>
            <a:fillRect/>
          </a:stretch>
        </p:blipFill>
        <p:spPr bwMode="auto">
          <a:xfrm>
            <a:off x="990600" y="1676400"/>
            <a:ext cx="8001000" cy="4876800"/>
          </a:xfrm>
          <a:prstGeom prst="rect">
            <a:avLst/>
          </a:prstGeom>
          <a:noFill/>
          <a:ln w="9525">
            <a:noFill/>
            <a:miter lim="800000"/>
            <a:headEnd/>
            <a:tailEnd/>
          </a:ln>
        </p:spPr>
      </p:pic>
    </p:spTree>
  </p:cSld>
  <p:clrMapOvr>
    <a:masterClrMapping/>
  </p:clrMapOvr>
  <p:transition spd="med">
    <p:fade thruBlk="1"/>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t="14815" r="7104" b="11111"/>
          <a:stretch>
            <a:fillRect/>
          </a:stretch>
        </p:blipFill>
        <p:spPr bwMode="auto">
          <a:xfrm>
            <a:off x="990600" y="762000"/>
            <a:ext cx="8153400" cy="5867400"/>
          </a:xfrm>
          <a:prstGeom prst="rect">
            <a:avLst/>
          </a:prstGeom>
          <a:noFill/>
          <a:ln w="9525">
            <a:noFill/>
            <a:miter lim="800000"/>
            <a:headEnd/>
            <a:tailEnd/>
          </a:ln>
        </p:spPr>
      </p:pic>
      <p:sp>
        <p:nvSpPr>
          <p:cNvPr id="5" name="Rectangle 4"/>
          <p:cNvSpPr/>
          <p:nvPr/>
        </p:nvSpPr>
        <p:spPr>
          <a:xfrm>
            <a:off x="990600" y="0"/>
            <a:ext cx="7543800" cy="646331"/>
          </a:xfrm>
          <a:prstGeom prst="rect">
            <a:avLst/>
          </a:prstGeom>
        </p:spPr>
        <p:txBody>
          <a:bodyPr wrap="square">
            <a:spAutoFit/>
          </a:bodyPr>
          <a:lstStyle/>
          <a:p>
            <a:pPr algn="ctr"/>
            <a:r>
              <a:rPr lang="en-US" sz="3600" dirty="0" smtClean="0"/>
              <a:t>Web of Science- Citation map – </a:t>
            </a:r>
            <a:endParaRPr lang="en-US" sz="3600" dirty="0"/>
          </a:p>
        </p:txBody>
      </p:sp>
      <p:sp>
        <p:nvSpPr>
          <p:cNvPr id="7" name="Right Arrow 6"/>
          <p:cNvSpPr/>
          <p:nvPr/>
        </p:nvSpPr>
        <p:spPr>
          <a:xfrm rot="19022536" flipH="1">
            <a:off x="5008086" y="2087045"/>
            <a:ext cx="1293012" cy="223174"/>
          </a:xfrm>
          <a:prstGeom prst="rightArrow">
            <a:avLst>
              <a:gd name="adj1" fmla="val 66033"/>
              <a:gd name="adj2" fmla="val 50000"/>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endParaRPr>
          </a:p>
        </p:txBody>
      </p:sp>
      <p:sp>
        <p:nvSpPr>
          <p:cNvPr id="8" name="Right Arrow 7"/>
          <p:cNvSpPr/>
          <p:nvPr/>
        </p:nvSpPr>
        <p:spPr>
          <a:xfrm rot="19022536" flipH="1">
            <a:off x="1807685" y="4220645"/>
            <a:ext cx="1293012" cy="223174"/>
          </a:xfrm>
          <a:prstGeom prst="rightArrow">
            <a:avLst>
              <a:gd name="adj1" fmla="val 66033"/>
              <a:gd name="adj2" fmla="val 50000"/>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endParaRPr>
          </a:p>
        </p:txBody>
      </p:sp>
    </p:spTree>
  </p:cSld>
  <p:clrMapOvr>
    <a:masterClrMapping/>
  </p:clrMapOvr>
  <p:transition spd="med">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0"/>
            <a:ext cx="7790688" cy="838200"/>
          </a:xfrm>
        </p:spPr>
        <p:txBody>
          <a:bodyPr>
            <a:normAutofit/>
          </a:bodyPr>
          <a:lstStyle/>
          <a:p>
            <a:pPr algn="ctr"/>
            <a:r>
              <a:rPr lang="en-US" sz="4400" dirty="0" smtClean="0"/>
              <a:t>Tips When Searching</a:t>
            </a:r>
            <a:endParaRPr lang="en-US" sz="4400" dirty="0"/>
          </a:p>
        </p:txBody>
      </p:sp>
      <p:sp>
        <p:nvSpPr>
          <p:cNvPr id="3" name="Content Placeholder 2"/>
          <p:cNvSpPr>
            <a:spLocks noGrp="1"/>
          </p:cNvSpPr>
          <p:nvPr>
            <p:ph idx="1"/>
          </p:nvPr>
        </p:nvSpPr>
        <p:spPr>
          <a:xfrm>
            <a:off x="1066800" y="1066800"/>
            <a:ext cx="7866888" cy="5791200"/>
          </a:xfrm>
        </p:spPr>
        <p:txBody>
          <a:bodyPr>
            <a:normAutofit/>
          </a:bodyPr>
          <a:lstStyle/>
          <a:p>
            <a:endParaRPr lang="en-US" sz="2800" dirty="0" smtClean="0"/>
          </a:p>
          <a:p>
            <a:r>
              <a:rPr lang="en-US" sz="2800" dirty="0" smtClean="0"/>
              <a:t>Be Methodical</a:t>
            </a:r>
          </a:p>
          <a:p>
            <a:r>
              <a:rPr lang="en-US" sz="2800" dirty="0" smtClean="0"/>
              <a:t>Leave yourself adequate time to search…But don’t spend too much time doing it</a:t>
            </a:r>
          </a:p>
          <a:p>
            <a:r>
              <a:rPr lang="en-US" sz="2800" dirty="0" smtClean="0"/>
              <a:t>Document </a:t>
            </a:r>
            <a:r>
              <a:rPr lang="en-US" sz="2800" i="1" dirty="0" smtClean="0"/>
              <a:t>where</a:t>
            </a:r>
            <a:r>
              <a:rPr lang="en-US" sz="2800" dirty="0" smtClean="0"/>
              <a:t> you searched, </a:t>
            </a:r>
            <a:r>
              <a:rPr lang="en-US" sz="2800" i="1" dirty="0" smtClean="0"/>
              <a:t>what</a:t>
            </a:r>
            <a:r>
              <a:rPr lang="en-US" sz="2800" dirty="0" smtClean="0"/>
              <a:t> you searched and </a:t>
            </a:r>
            <a:r>
              <a:rPr lang="en-US" sz="2800" i="1" dirty="0" smtClean="0"/>
              <a:t>when</a:t>
            </a:r>
            <a:r>
              <a:rPr lang="en-US" sz="2800" dirty="0" smtClean="0"/>
              <a:t> you searched</a:t>
            </a:r>
          </a:p>
          <a:p>
            <a:r>
              <a:rPr lang="en-US" sz="2800" dirty="0" smtClean="0"/>
              <a:t>Store all of your citations in the same place</a:t>
            </a:r>
          </a:p>
          <a:p>
            <a:pPr>
              <a:buNone/>
            </a:pPr>
            <a:r>
              <a:rPr lang="en-US" sz="2800" dirty="0" smtClean="0"/>
              <a:t>	(</a:t>
            </a:r>
            <a:r>
              <a:rPr lang="en-US" sz="2800" dirty="0" err="1" smtClean="0"/>
              <a:t>eg</a:t>
            </a:r>
            <a:r>
              <a:rPr lang="en-US" sz="2800" dirty="0" smtClean="0"/>
              <a:t> Endnote or Endnote Web) Endnote Desktop can be ordered from IT for the desktop</a:t>
            </a:r>
          </a:p>
          <a:p>
            <a:pPr>
              <a:buNone/>
            </a:pPr>
            <a:r>
              <a:rPr lang="en-US" sz="2800" dirty="0" smtClean="0"/>
              <a:t>Seek help from a librarian when you need it. </a:t>
            </a:r>
          </a:p>
        </p:txBody>
      </p:sp>
    </p:spTree>
  </p:cSld>
  <p:clrMapOvr>
    <a:masterClrMapping/>
  </p:clrMapOvr>
  <p:transition spd="med">
    <p:fade thruBlk="1"/>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Endnote and Endnote Web</a:t>
            </a:r>
            <a:endParaRPr lang="en-US" dirty="0"/>
          </a:p>
        </p:txBody>
      </p:sp>
      <p:sp>
        <p:nvSpPr>
          <p:cNvPr id="3" name="Content Placeholder 2"/>
          <p:cNvSpPr>
            <a:spLocks noGrp="1"/>
          </p:cNvSpPr>
          <p:nvPr>
            <p:ph idx="1"/>
          </p:nvPr>
        </p:nvSpPr>
        <p:spPr/>
        <p:txBody>
          <a:bodyPr>
            <a:normAutofit fontScale="92500" lnSpcReduction="20000"/>
          </a:bodyPr>
          <a:lstStyle/>
          <a:p>
            <a:r>
              <a:rPr lang="en-US" sz="2400" dirty="0" smtClean="0"/>
              <a:t>For Endnote </a:t>
            </a:r>
            <a:r>
              <a:rPr lang="en-US" sz="2400" b="1" dirty="0" smtClean="0"/>
              <a:t>Desktop</a:t>
            </a:r>
            <a:r>
              <a:rPr lang="en-US" sz="2400" dirty="0" smtClean="0"/>
              <a:t> </a:t>
            </a:r>
            <a:r>
              <a:rPr lang="en-US" sz="2400" dirty="0" smtClean="0"/>
              <a:t>version, call </a:t>
            </a:r>
            <a:r>
              <a:rPr lang="en-US" sz="2400" dirty="0" smtClean="0"/>
              <a:t>IT at x7272 for the software </a:t>
            </a:r>
            <a:r>
              <a:rPr lang="en-US" sz="2400" dirty="0" smtClean="0"/>
              <a:t>installation on your work computer. </a:t>
            </a:r>
          </a:p>
          <a:p>
            <a:pPr marL="82296" indent="0">
              <a:buNone/>
            </a:pPr>
            <a:r>
              <a:rPr lang="en-US" sz="2400" dirty="0" smtClean="0"/>
              <a:t>Desktop version allows you to ‘cite while you write’, change reference styles, ability to download from most databases including Google Scholar, </a:t>
            </a:r>
            <a:r>
              <a:rPr lang="en-US" sz="2400" dirty="0" err="1" smtClean="0"/>
              <a:t>deduplicate</a:t>
            </a:r>
            <a:r>
              <a:rPr lang="en-US" sz="2400" dirty="0" smtClean="0"/>
              <a:t> your references.   </a:t>
            </a:r>
            <a:endParaRPr lang="en-US" sz="2400" dirty="0" smtClean="0"/>
          </a:p>
          <a:p>
            <a:endParaRPr lang="en-US" sz="2400" dirty="0" smtClean="0"/>
          </a:p>
          <a:p>
            <a:endParaRPr lang="en-US" sz="2400" dirty="0"/>
          </a:p>
          <a:p>
            <a:r>
              <a:rPr lang="en-US" sz="2400" dirty="0" smtClean="0"/>
              <a:t>Endnote </a:t>
            </a:r>
            <a:r>
              <a:rPr lang="en-US" sz="2400" dirty="0" smtClean="0"/>
              <a:t>Web www.myendnote.web</a:t>
            </a:r>
          </a:p>
          <a:p>
            <a:pPr lvl="1"/>
            <a:r>
              <a:rPr lang="en-US" sz="2400" dirty="0" smtClean="0"/>
              <a:t>To access, register in Web of Science on library’s main page</a:t>
            </a:r>
            <a:r>
              <a:rPr lang="en-US" sz="2400" dirty="0" smtClean="0"/>
              <a:t>. </a:t>
            </a:r>
            <a:r>
              <a:rPr lang="en-US" sz="2400" dirty="0"/>
              <a:t> </a:t>
            </a:r>
            <a:r>
              <a:rPr lang="en-US" sz="2400" dirty="0" smtClean="0"/>
              <a:t>Access to Endnote Web from anywhere</a:t>
            </a:r>
            <a:r>
              <a:rPr lang="en-US" sz="2400" dirty="0" smtClean="0"/>
              <a:t> </a:t>
            </a:r>
            <a:endParaRPr lang="en-US" sz="2400" dirty="0" smtClean="0"/>
          </a:p>
          <a:p>
            <a:pPr lvl="1"/>
            <a:r>
              <a:rPr lang="en-US" sz="2400" dirty="0" smtClean="0"/>
              <a:t>Ability to download and manage your references from any database including Google Scholar</a:t>
            </a:r>
          </a:p>
          <a:p>
            <a:pPr lvl="1"/>
            <a:r>
              <a:rPr lang="en-US" sz="2400" dirty="0" smtClean="0"/>
              <a:t>Ability to share references with anyone who has Endnote Web</a:t>
            </a:r>
          </a:p>
          <a:p>
            <a:endParaRPr lang="en-US" dirty="0"/>
          </a:p>
        </p:txBody>
      </p:sp>
    </p:spTree>
  </p:cSld>
  <p:clrMapOvr>
    <a:masterClrMapping/>
  </p:clrMapOvr>
  <p:transition spd="med">
    <p:fade thruBlk="1"/>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Mobile Resources:  A-Z List</a:t>
            </a:r>
            <a:endParaRPr lang="en-US" dirty="0"/>
          </a:p>
        </p:txBody>
      </p:sp>
      <p:sp>
        <p:nvSpPr>
          <p:cNvPr id="3" name="Content Placeholder 2"/>
          <p:cNvSpPr>
            <a:spLocks noGrp="1"/>
          </p:cNvSpPr>
          <p:nvPr>
            <p:ph idx="1"/>
          </p:nvPr>
        </p:nvSpPr>
        <p:spPr/>
        <p:txBody>
          <a:bodyPr/>
          <a:lstStyle/>
          <a:p>
            <a:endParaRPr lang="en-US" u="sng" dirty="0" smtClean="0">
              <a:hlinkClick r:id="rId2"/>
            </a:endParaRPr>
          </a:p>
          <a:p>
            <a:r>
              <a:rPr lang="en-US" u="sng" dirty="0" smtClean="0">
                <a:hlinkClick r:id="rId2"/>
              </a:rPr>
              <a:t>http</a:t>
            </a:r>
            <a:r>
              <a:rPr lang="en-US" u="sng" dirty="0">
                <a:hlinkClick r:id="rId2"/>
              </a:rPr>
              <a:t>://</a:t>
            </a:r>
            <a:r>
              <a:rPr lang="en-US" u="sng" dirty="0" smtClean="0">
                <a:hlinkClick r:id="rId2"/>
              </a:rPr>
              <a:t>libguides.hofstra.edu/c.php?g=323470&amp;p=2323021</a:t>
            </a:r>
            <a:endParaRPr lang="en-US" u="sng" dirty="0" smtClean="0"/>
          </a:p>
          <a:p>
            <a:r>
              <a:rPr lang="en-US" sz="2400" dirty="0" smtClean="0"/>
              <a:t>Includes </a:t>
            </a:r>
            <a:r>
              <a:rPr lang="en-US" sz="2400" dirty="0" smtClean="0"/>
              <a:t>Access Medicine, Clinical Key, </a:t>
            </a:r>
            <a:r>
              <a:rPr lang="en-US" sz="2400" dirty="0" err="1" smtClean="0"/>
              <a:t>DrawMDseries</a:t>
            </a:r>
            <a:r>
              <a:rPr lang="en-US" sz="2400" dirty="0" smtClean="0"/>
              <a:t>, Pediatric Care Online, Visual </a:t>
            </a:r>
            <a:r>
              <a:rPr lang="en-US" sz="2400" dirty="0" err="1" smtClean="0"/>
              <a:t>Dx</a:t>
            </a:r>
            <a:r>
              <a:rPr lang="en-US" sz="2400" dirty="0" smtClean="0"/>
              <a:t>, </a:t>
            </a:r>
            <a:r>
              <a:rPr lang="en-US" sz="2400" dirty="0" err="1" smtClean="0"/>
              <a:t>Medibabble</a:t>
            </a:r>
            <a:r>
              <a:rPr lang="en-US" sz="2400" dirty="0" smtClean="0"/>
              <a:t> translator, </a:t>
            </a:r>
            <a:r>
              <a:rPr lang="en-US" sz="2400" dirty="0" smtClean="0"/>
              <a:t>and much more. </a:t>
            </a:r>
          </a:p>
          <a:p>
            <a:r>
              <a:rPr lang="en-US" sz="2400" dirty="0" smtClean="0"/>
              <a:t>Instructions </a:t>
            </a:r>
            <a:r>
              <a:rPr lang="en-US" sz="2400" dirty="0" smtClean="0"/>
              <a:t>on access for which mobile device, cost and how to access through the </a:t>
            </a:r>
            <a:r>
              <a:rPr lang="en-US" sz="2400" dirty="0" smtClean="0"/>
              <a:t>library</a:t>
            </a:r>
          </a:p>
          <a:p>
            <a:pPr marL="82296" indent="0">
              <a:buNone/>
            </a:pPr>
            <a:endParaRPr lang="en-US" sz="2400" dirty="0"/>
          </a:p>
        </p:txBody>
      </p:sp>
    </p:spTree>
  </p:cSld>
  <p:clrMapOvr>
    <a:masterClrMapping/>
  </p:clrMapOvr>
  <p:transition spd="med">
    <p:fade thruBlk="1"/>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304800"/>
            <a:ext cx="7498080" cy="1371600"/>
          </a:xfrm>
        </p:spPr>
        <p:txBody>
          <a:bodyPr>
            <a:normAutofit fontScale="90000"/>
          </a:bodyPr>
          <a:lstStyle/>
          <a:p>
            <a:pPr algn="ctr"/>
            <a:r>
              <a:rPr lang="en-US" sz="4000" dirty="0" smtClean="0"/>
              <a:t>More efficient WIFI</a:t>
            </a:r>
            <a:br>
              <a:rPr lang="en-US" sz="4000" dirty="0" smtClean="0"/>
            </a:br>
            <a:r>
              <a:rPr lang="en-US" sz="4000" dirty="0" smtClean="0"/>
              <a:t>NSLIJHS-WAB</a:t>
            </a:r>
            <a:r>
              <a:rPr lang="en-US" dirty="0" smtClean="0"/>
              <a:t/>
            </a:r>
            <a:br>
              <a:rPr lang="en-US" dirty="0" smtClean="0"/>
            </a:br>
            <a:endParaRPr lang="en-US" dirty="0"/>
          </a:p>
        </p:txBody>
      </p:sp>
      <p:sp>
        <p:nvSpPr>
          <p:cNvPr id="3" name="Content Placeholder 2"/>
          <p:cNvSpPr>
            <a:spLocks noGrp="1"/>
          </p:cNvSpPr>
          <p:nvPr>
            <p:ph idx="1"/>
          </p:nvPr>
        </p:nvSpPr>
        <p:spPr/>
        <p:txBody>
          <a:bodyPr/>
          <a:lstStyle/>
          <a:p>
            <a:r>
              <a:rPr lang="en-US" sz="3600" dirty="0" smtClean="0"/>
              <a:t>Go to Settings</a:t>
            </a:r>
          </a:p>
          <a:p>
            <a:r>
              <a:rPr lang="en-US" sz="3600" dirty="0" smtClean="0"/>
              <a:t>Look for ‘other’ WIFI</a:t>
            </a:r>
          </a:p>
          <a:p>
            <a:r>
              <a:rPr lang="en-US" sz="3600" dirty="0" smtClean="0"/>
              <a:t>Type in NSLIJHS-WAB</a:t>
            </a:r>
          </a:p>
          <a:p>
            <a:r>
              <a:rPr lang="en-US" sz="3600" dirty="0" smtClean="0"/>
              <a:t>You will be prompted for </a:t>
            </a:r>
            <a:r>
              <a:rPr lang="en-US" sz="3600" dirty="0" err="1" smtClean="0"/>
              <a:t>userid</a:t>
            </a:r>
            <a:r>
              <a:rPr lang="en-US" sz="3600" dirty="0" smtClean="0"/>
              <a:t>/pw</a:t>
            </a:r>
          </a:p>
          <a:p>
            <a:r>
              <a:rPr lang="en-US" sz="3600" dirty="0" smtClean="0"/>
              <a:t>Join</a:t>
            </a:r>
          </a:p>
          <a:p>
            <a:endParaRPr lang="en-US" dirty="0"/>
          </a:p>
        </p:txBody>
      </p:sp>
    </p:spTree>
  </p:cSld>
  <p:clrMapOvr>
    <a:masterClrMapping/>
  </p:clrMapOvr>
  <p:transition spd="med">
    <p:fade thruBlk="1"/>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914400"/>
            <a:ext cx="7498080" cy="503238"/>
          </a:xfrm>
        </p:spPr>
        <p:txBody>
          <a:bodyPr>
            <a:normAutofit fontScale="90000"/>
          </a:bodyPr>
          <a:lstStyle/>
          <a:p>
            <a:endParaRPr lang="en-US" dirty="0"/>
          </a:p>
        </p:txBody>
      </p:sp>
      <p:pic>
        <p:nvPicPr>
          <p:cNvPr id="5" name="Picture 4"/>
          <p:cNvPicPr/>
          <p:nvPr/>
        </p:nvPicPr>
        <p:blipFill>
          <a:blip r:embed="rId2" cstate="print"/>
          <a:srcRect l="4353" t="17179" r="61185" b="69658"/>
          <a:stretch>
            <a:fillRect/>
          </a:stretch>
        </p:blipFill>
        <p:spPr bwMode="auto">
          <a:xfrm>
            <a:off x="1219200" y="304800"/>
            <a:ext cx="7772400" cy="1447800"/>
          </a:xfrm>
          <a:prstGeom prst="rect">
            <a:avLst/>
          </a:prstGeom>
          <a:noFill/>
          <a:ln w="9525">
            <a:noFill/>
            <a:miter lim="800000"/>
            <a:headEnd/>
            <a:tailEnd/>
          </a:ln>
        </p:spPr>
      </p:pic>
      <p:sp>
        <p:nvSpPr>
          <p:cNvPr id="6" name="Content Placeholder 5"/>
          <p:cNvSpPr>
            <a:spLocks noGrp="1"/>
          </p:cNvSpPr>
          <p:nvPr>
            <p:ph idx="1"/>
          </p:nvPr>
        </p:nvSpPr>
        <p:spPr>
          <a:xfrm>
            <a:off x="1435608" y="1752600"/>
            <a:ext cx="7498080" cy="4495800"/>
          </a:xfrm>
        </p:spPr>
        <p:txBody>
          <a:bodyPr>
            <a:normAutofit fontScale="92500"/>
          </a:bodyPr>
          <a:lstStyle/>
          <a:p>
            <a:r>
              <a:rPr lang="en-US" sz="3600" dirty="0" smtClean="0"/>
              <a:t>ALWAYS REMEMBER TO BE IN THE INTRANET TO ACCESS FULL TEXT EITHER FROM WITHIN HOSPITAL OR REMOTELY! ONLY THEN WILL THE LINKS TO THE </a:t>
            </a:r>
            <a:r>
              <a:rPr lang="en-US" sz="3600" b="1" dirty="0" smtClean="0"/>
              <a:t>FULL TEXT </a:t>
            </a:r>
            <a:r>
              <a:rPr lang="en-US" sz="3600" dirty="0" smtClean="0"/>
              <a:t>BE AVAILABLE TO YOU. THIS INCLUDES CINAHL, GOOGLE SCHOLAR, PUBMED AND OTHER DATABASES</a:t>
            </a:r>
          </a:p>
          <a:p>
            <a:endParaRPr lang="en-US" dirty="0"/>
          </a:p>
        </p:txBody>
      </p:sp>
    </p:spTree>
  </p:cSld>
  <p:clrMapOvr>
    <a:masterClrMapping/>
  </p:clrMapOvr>
  <p:transition spd="med">
    <p:fade thruBlk="1"/>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Perceptions can be Deceiving</a:t>
            </a:r>
            <a:endParaRPr lang="en-US" dirty="0"/>
          </a:p>
        </p:txBody>
      </p:sp>
      <p:pic>
        <p:nvPicPr>
          <p:cNvPr id="4" name="Content Placeholder 3" descr="Doctors do.jpg"/>
          <p:cNvPicPr>
            <a:picLocks noGrp="1" noChangeAspect="1"/>
          </p:cNvPicPr>
          <p:nvPr>
            <p:ph idx="1"/>
          </p:nvPr>
        </p:nvPicPr>
        <p:blipFill>
          <a:blip r:embed="rId2" cstate="print"/>
          <a:stretch>
            <a:fillRect/>
          </a:stretch>
        </p:blipFill>
        <p:spPr>
          <a:xfrm>
            <a:off x="1066800" y="1295400"/>
            <a:ext cx="8001000" cy="5562600"/>
          </a:xfrm>
        </p:spPr>
      </p:pic>
    </p:spTree>
  </p:cSld>
  <p:clrMapOvr>
    <a:masterClrMapping/>
  </p:clrMapOvr>
  <p:transition spd="med">
    <p:fade thruBlk="1"/>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2163762"/>
          </a:xfrm>
        </p:spPr>
        <p:txBody>
          <a:bodyPr>
            <a:noAutofit/>
          </a:bodyPr>
          <a:lstStyle/>
          <a:p>
            <a:pPr algn="ctr"/>
            <a:r>
              <a:rPr lang="en-US" sz="4400" dirty="0" smtClean="0"/>
              <a:t>Evidence based medicine explained to the music of  Coldplay</a:t>
            </a:r>
            <a:endParaRPr lang="en-US" sz="4400" dirty="0"/>
          </a:p>
        </p:txBody>
      </p:sp>
      <p:sp>
        <p:nvSpPr>
          <p:cNvPr id="3" name="Content Placeholder 2"/>
          <p:cNvSpPr>
            <a:spLocks noGrp="1"/>
          </p:cNvSpPr>
          <p:nvPr>
            <p:ph idx="1"/>
          </p:nvPr>
        </p:nvSpPr>
        <p:spPr>
          <a:xfrm>
            <a:off x="1435608" y="2590800"/>
            <a:ext cx="7498080" cy="3657600"/>
          </a:xfrm>
        </p:spPr>
        <p:txBody>
          <a:bodyPr/>
          <a:lstStyle/>
          <a:p>
            <a:endParaRPr lang="en-US" dirty="0" smtClean="0">
              <a:hlinkClick r:id="rId2"/>
            </a:endParaRPr>
          </a:p>
          <a:p>
            <a:endParaRPr lang="en-US" dirty="0" smtClean="0">
              <a:hlinkClick r:id="rId2"/>
            </a:endParaRPr>
          </a:p>
          <a:p>
            <a:pPr>
              <a:buNone/>
            </a:pPr>
            <a:r>
              <a:rPr lang="en-US" sz="4000" dirty="0" smtClean="0">
                <a:hlinkClick r:id="rId2"/>
              </a:rPr>
              <a:t>http://www.youtube.com/watch?v=QUW0Q8tXVUc</a:t>
            </a:r>
            <a:endParaRPr lang="en-US" sz="4000" dirty="0" smtClean="0"/>
          </a:p>
          <a:p>
            <a:endParaRPr lang="en-US" dirty="0"/>
          </a:p>
        </p:txBody>
      </p:sp>
    </p:spTree>
  </p:cSld>
  <p:clrMapOvr>
    <a:masterClrMapping/>
  </p:clrMapOvr>
  <p:transition spd="med">
    <p:fade thruBlk="1"/>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1435608" y="1219200"/>
            <a:ext cx="7498080" cy="5029200"/>
          </a:xfrm>
        </p:spPr>
        <p:txBody>
          <a:bodyPr/>
          <a:lstStyle/>
          <a:p>
            <a:endParaRPr lang="en-US" sz="4400" b="1" dirty="0" smtClean="0"/>
          </a:p>
          <a:p>
            <a:pPr algn="ctr">
              <a:buNone/>
            </a:pPr>
            <a:r>
              <a:rPr lang="en-US" sz="4400" b="1" dirty="0" smtClean="0"/>
              <a:t>“can </a:t>
            </a:r>
            <a:r>
              <a:rPr lang="en-US" sz="4400" b="1" dirty="0" smtClean="0"/>
              <a:t>bring you back 100,000 answers.  </a:t>
            </a:r>
          </a:p>
          <a:p>
            <a:pPr algn="ctr">
              <a:buNone/>
            </a:pPr>
            <a:r>
              <a:rPr lang="en-US" sz="4400" b="1" dirty="0" smtClean="0"/>
              <a:t>A </a:t>
            </a:r>
            <a:r>
              <a:rPr lang="en-US" sz="4400" b="1" dirty="0" smtClean="0">
                <a:solidFill>
                  <a:srgbClr val="00B0F0"/>
                </a:solidFill>
              </a:rPr>
              <a:t>L</a:t>
            </a:r>
            <a:r>
              <a:rPr lang="en-US" sz="4400" b="1" dirty="0" smtClean="0">
                <a:solidFill>
                  <a:srgbClr val="FF0000"/>
                </a:solidFill>
              </a:rPr>
              <a:t>I</a:t>
            </a:r>
            <a:r>
              <a:rPr lang="en-US" sz="4400" b="1" dirty="0" smtClean="0">
                <a:solidFill>
                  <a:srgbClr val="FFC000"/>
                </a:solidFill>
              </a:rPr>
              <a:t>B</a:t>
            </a:r>
            <a:r>
              <a:rPr lang="en-US" sz="4400" b="1" dirty="0" smtClean="0">
                <a:solidFill>
                  <a:srgbClr val="00B0F0"/>
                </a:solidFill>
              </a:rPr>
              <a:t>R</a:t>
            </a:r>
            <a:r>
              <a:rPr lang="en-US" sz="4400" b="1" dirty="0" smtClean="0">
                <a:solidFill>
                  <a:srgbClr val="00B050"/>
                </a:solidFill>
              </a:rPr>
              <a:t>A</a:t>
            </a:r>
            <a:r>
              <a:rPr lang="en-US" sz="4400" b="1" dirty="0" smtClean="0">
                <a:solidFill>
                  <a:srgbClr val="FF0000"/>
                </a:solidFill>
              </a:rPr>
              <a:t>R</a:t>
            </a:r>
            <a:r>
              <a:rPr lang="en-US" sz="4400" b="1" dirty="0" smtClean="0">
                <a:solidFill>
                  <a:srgbClr val="00B0F0"/>
                </a:solidFill>
              </a:rPr>
              <a:t>I</a:t>
            </a:r>
            <a:r>
              <a:rPr lang="en-US" sz="4400" b="1" dirty="0" smtClean="0">
                <a:solidFill>
                  <a:srgbClr val="FF0000"/>
                </a:solidFill>
              </a:rPr>
              <a:t>A</a:t>
            </a:r>
            <a:r>
              <a:rPr lang="en-US" sz="4400" b="1" dirty="0" smtClean="0">
                <a:solidFill>
                  <a:srgbClr val="FFC000"/>
                </a:solidFill>
              </a:rPr>
              <a:t>N</a:t>
            </a:r>
            <a:r>
              <a:rPr lang="en-US" sz="4400" b="1" dirty="0" smtClean="0"/>
              <a:t> </a:t>
            </a:r>
            <a:r>
              <a:rPr lang="en-US" sz="4400" b="1" dirty="0" smtClean="0"/>
              <a:t>can bring you back the right one“ </a:t>
            </a:r>
          </a:p>
          <a:p>
            <a:pPr algn="ctr">
              <a:buNone/>
            </a:pPr>
            <a:r>
              <a:rPr lang="en-US" sz="4400" b="1" dirty="0" smtClean="0"/>
              <a:t>Neil </a:t>
            </a:r>
            <a:r>
              <a:rPr lang="en-US" sz="4400" b="1" dirty="0" err="1" smtClean="0"/>
              <a:t>Gaiman</a:t>
            </a:r>
            <a:endParaRPr lang="en-US" sz="4400" dirty="0" smtClean="0"/>
          </a:p>
          <a:p>
            <a:endParaRPr lang="en-US" dirty="0"/>
          </a:p>
        </p:txBody>
      </p:sp>
      <p:pic>
        <p:nvPicPr>
          <p:cNvPr id="7" name="Picture 6"/>
          <p:cNvPicPr/>
          <p:nvPr/>
        </p:nvPicPr>
        <p:blipFill>
          <a:blip r:embed="rId2" cstate="print"/>
          <a:srcRect l="35737" t="33590" r="36378" b="49743"/>
          <a:stretch>
            <a:fillRect/>
          </a:stretch>
        </p:blipFill>
        <p:spPr bwMode="auto">
          <a:xfrm>
            <a:off x="1435608" y="274638"/>
            <a:ext cx="7498080" cy="1295400"/>
          </a:xfrm>
          <a:prstGeom prst="rect">
            <a:avLst/>
          </a:prstGeom>
          <a:noFill/>
          <a:ln w="9525">
            <a:noFill/>
            <a:miter lim="800000"/>
            <a:headEnd/>
            <a:tailEnd/>
          </a:ln>
        </p:spPr>
      </p:pic>
    </p:spTree>
  </p:cSld>
  <p:clrMapOvr>
    <a:masterClrMapping/>
  </p:clrMapOvr>
  <p:transition spd="med">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dirty="0" smtClean="0"/>
              <a:t>Steps of Basic Research</a:t>
            </a:r>
            <a:endParaRPr lang="en-US" sz="5400" dirty="0"/>
          </a:p>
        </p:txBody>
      </p:sp>
      <p:sp>
        <p:nvSpPr>
          <p:cNvPr id="4" name="Content Placeholder 3"/>
          <p:cNvSpPr>
            <a:spLocks noGrp="1"/>
          </p:cNvSpPr>
          <p:nvPr>
            <p:ph sz="half" idx="1"/>
          </p:nvPr>
        </p:nvSpPr>
        <p:spPr>
          <a:xfrm>
            <a:off x="990600" y="1447800"/>
            <a:ext cx="5638800" cy="5334000"/>
          </a:xfrm>
        </p:spPr>
        <p:txBody>
          <a:bodyPr>
            <a:normAutofit fontScale="92500" lnSpcReduction="10000"/>
          </a:bodyPr>
          <a:lstStyle/>
          <a:p>
            <a:pPr marL="514350" indent="-514350">
              <a:buNone/>
            </a:pPr>
            <a:r>
              <a:rPr lang="en-US" dirty="0" smtClean="0">
                <a:latin typeface="Adobe Caslon Pro" pitchFamily="18" charset="0"/>
              </a:rPr>
              <a:t>1. Create an answerable research question</a:t>
            </a:r>
          </a:p>
          <a:p>
            <a:pPr marL="514350" indent="-514350">
              <a:buNone/>
            </a:pPr>
            <a:r>
              <a:rPr lang="en-US" dirty="0" smtClean="0">
                <a:latin typeface="Adobe Caslon Pro" pitchFamily="18" charset="0"/>
              </a:rPr>
              <a:t>2. Break your research question into searchable components </a:t>
            </a:r>
          </a:p>
          <a:p>
            <a:pPr marL="514350" indent="-514350">
              <a:buNone/>
            </a:pPr>
            <a:r>
              <a:rPr lang="en-US" dirty="0" smtClean="0">
                <a:latin typeface="Adobe Caslon Pro" pitchFamily="18" charset="0"/>
              </a:rPr>
              <a:t>3. Choose the database/s</a:t>
            </a:r>
          </a:p>
          <a:p>
            <a:pPr marL="514350" indent="-514350">
              <a:buNone/>
            </a:pPr>
            <a:r>
              <a:rPr lang="en-US" dirty="0" smtClean="0">
                <a:latin typeface="Adobe Caslon Pro" pitchFamily="18" charset="0"/>
              </a:rPr>
              <a:t>4. Generate subject headings and synonyms</a:t>
            </a:r>
          </a:p>
          <a:p>
            <a:pPr marL="457200" indent="-457200">
              <a:buNone/>
            </a:pPr>
            <a:r>
              <a:rPr lang="en-US" dirty="0" smtClean="0">
                <a:latin typeface="Adobe Caslon Pro" pitchFamily="18" charset="0"/>
              </a:rPr>
              <a:t>5. Execute your search and select limiters</a:t>
            </a:r>
          </a:p>
          <a:p>
            <a:pPr marL="457200" indent="-457200">
              <a:buNone/>
            </a:pPr>
            <a:r>
              <a:rPr lang="en-US" dirty="0" smtClean="0">
                <a:latin typeface="Adobe Caslon Pro" pitchFamily="18" charset="0"/>
              </a:rPr>
              <a:t>6. Analyze your search results, modifying and re-executing searches as needed </a:t>
            </a:r>
          </a:p>
          <a:p>
            <a:pPr marL="457200" indent="-457200">
              <a:buNone/>
            </a:pPr>
            <a:r>
              <a:rPr lang="en-US" dirty="0" smtClean="0">
                <a:latin typeface="Adobe Caslon Pro" pitchFamily="18" charset="0"/>
              </a:rPr>
              <a:t>7. Review the Articles</a:t>
            </a:r>
          </a:p>
        </p:txBody>
      </p:sp>
      <p:pic>
        <p:nvPicPr>
          <p:cNvPr id="6" name="Content Placeholder 5" descr="doctorat computer.JPG"/>
          <p:cNvPicPr>
            <a:picLocks noGrp="1" noChangeAspect="1"/>
          </p:cNvPicPr>
          <p:nvPr>
            <p:ph sz="half" idx="2"/>
          </p:nvPr>
        </p:nvPicPr>
        <p:blipFill>
          <a:blip r:embed="rId2" cstate="print"/>
          <a:stretch>
            <a:fillRect/>
          </a:stretch>
        </p:blipFill>
        <p:spPr>
          <a:xfrm>
            <a:off x="6553200" y="1905000"/>
            <a:ext cx="2457450" cy="1638300"/>
          </a:xfrm>
        </p:spPr>
      </p:pic>
    </p:spTree>
  </p:cSld>
  <p:clrMapOvr>
    <a:masterClrMapping/>
  </p:clrMapOvr>
  <p:transition spd="med">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52400"/>
            <a:ext cx="8077200" cy="1219200"/>
          </a:xfrm>
        </p:spPr>
        <p:txBody>
          <a:bodyPr>
            <a:normAutofit fontScale="90000"/>
          </a:bodyPr>
          <a:lstStyle/>
          <a:p>
            <a:pPr algn="ctr"/>
            <a:r>
              <a:rPr lang="en-US" sz="4400" dirty="0" smtClean="0">
                <a:latin typeface="Adobe Caslon Pro Bold" pitchFamily="18" charset="0"/>
              </a:rPr>
              <a:t>Background Versus Foreground:</a:t>
            </a:r>
            <a:br>
              <a:rPr lang="en-US" sz="4400" dirty="0" smtClean="0">
                <a:latin typeface="Adobe Caslon Pro Bold" pitchFamily="18" charset="0"/>
              </a:rPr>
            </a:br>
            <a:r>
              <a:rPr lang="en-US" sz="4400" dirty="0" smtClean="0">
                <a:latin typeface="Adobe Caslon Pro Bold" pitchFamily="18" charset="0"/>
              </a:rPr>
              <a:t>Experience Determines Need </a:t>
            </a:r>
            <a:endParaRPr lang="en-US" sz="4400" dirty="0">
              <a:latin typeface="Adobe Caslon Pro Bold" pitchFamily="18" charset="0"/>
            </a:endParaRPr>
          </a:p>
        </p:txBody>
      </p:sp>
      <p:pic>
        <p:nvPicPr>
          <p:cNvPr id="4" name="Content Placeholder 3" descr="Backgroundvforeground.png"/>
          <p:cNvPicPr>
            <a:picLocks noGrp="1" noChangeAspect="1"/>
          </p:cNvPicPr>
          <p:nvPr>
            <p:ph idx="1"/>
          </p:nvPr>
        </p:nvPicPr>
        <p:blipFill>
          <a:blip r:embed="rId2" cstate="print"/>
          <a:stretch>
            <a:fillRect/>
          </a:stretch>
        </p:blipFill>
        <p:spPr>
          <a:xfrm>
            <a:off x="1371600" y="1981200"/>
            <a:ext cx="4671919" cy="4343400"/>
          </a:xfrm>
        </p:spPr>
      </p:pic>
      <p:sp>
        <p:nvSpPr>
          <p:cNvPr id="5" name="Rectangle 4"/>
          <p:cNvSpPr/>
          <p:nvPr/>
        </p:nvSpPr>
        <p:spPr>
          <a:xfrm>
            <a:off x="6096000" y="2971800"/>
            <a:ext cx="2714625" cy="1569660"/>
          </a:xfrm>
          <a:prstGeom prst="rect">
            <a:avLst/>
          </a:prstGeom>
          <a:solidFill>
            <a:schemeClr val="accent6">
              <a:lumMod val="20000"/>
              <a:lumOff val="80000"/>
            </a:schemeClr>
          </a:solidFill>
          <a:ln>
            <a:solidFill>
              <a:schemeClr val="accent6">
                <a:lumMod val="75000"/>
              </a:schemeClr>
            </a:solidFill>
          </a:ln>
        </p:spPr>
        <p:txBody>
          <a:bodyPr wrap="square">
            <a:spAutoFit/>
          </a:bodyPr>
          <a:lstStyle/>
          <a:p>
            <a:pPr eaLnBrk="1" hangingPunct="1"/>
            <a:r>
              <a:rPr lang="en-CA" sz="1600" b="1" dirty="0" smtClean="0"/>
              <a:t>Background Questions</a:t>
            </a:r>
          </a:p>
          <a:p>
            <a:pPr eaLnBrk="1" hangingPunct="1"/>
            <a:r>
              <a:rPr lang="en-CA" sz="1600" b="1" dirty="0" smtClean="0"/>
              <a:t>- About conditions</a:t>
            </a:r>
          </a:p>
          <a:p>
            <a:pPr eaLnBrk="1" hangingPunct="1"/>
            <a:endParaRPr lang="en-CA" sz="1600" dirty="0" smtClean="0"/>
          </a:p>
          <a:p>
            <a:pPr eaLnBrk="1" hangingPunct="1"/>
            <a:endParaRPr lang="en-CA" sz="1600" dirty="0" smtClean="0"/>
          </a:p>
          <a:p>
            <a:pPr eaLnBrk="1" hangingPunct="1"/>
            <a:r>
              <a:rPr lang="en-CA" sz="1600" b="1" dirty="0" smtClean="0"/>
              <a:t>Foreground Questions</a:t>
            </a:r>
          </a:p>
          <a:p>
            <a:pPr eaLnBrk="1" hangingPunct="1"/>
            <a:r>
              <a:rPr lang="en-CA" sz="1600" b="1" dirty="0" smtClean="0"/>
              <a:t>- About choices</a:t>
            </a:r>
          </a:p>
        </p:txBody>
      </p:sp>
    </p:spTree>
  </p:cSld>
  <p:clrMapOvr>
    <a:masterClrMapping/>
  </p:clrMapOvr>
  <p:transition spd="med">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52400"/>
            <a:ext cx="8001000" cy="2362200"/>
          </a:xfrm>
        </p:spPr>
        <p:txBody>
          <a:bodyPr>
            <a:noAutofit/>
          </a:bodyPr>
          <a:lstStyle/>
          <a:p>
            <a:pPr marL="274320" algn="ctr"/>
            <a:r>
              <a:rPr lang="en-US" sz="3800" dirty="0" smtClean="0">
                <a:effectLst/>
                <a:latin typeface="Adobe Caslon Pro" pitchFamily="18" charset="0"/>
              </a:rPr>
              <a:t/>
            </a:r>
            <a:br>
              <a:rPr lang="en-US" sz="3800" dirty="0" smtClean="0">
                <a:effectLst/>
                <a:latin typeface="Adobe Caslon Pro" pitchFamily="18" charset="0"/>
              </a:rPr>
            </a:br>
            <a:r>
              <a:rPr lang="en-US" sz="3200" dirty="0" smtClean="0">
                <a:effectLst/>
                <a:latin typeface="Adobe Caslon Pro" pitchFamily="18" charset="0"/>
              </a:rPr>
              <a:t>Create an Answerable Research Question based on your Hypothesis      </a:t>
            </a:r>
            <a:br>
              <a:rPr lang="en-US" sz="3200" dirty="0" smtClean="0">
                <a:effectLst/>
                <a:latin typeface="Adobe Caslon Pro" pitchFamily="18" charset="0"/>
              </a:rPr>
            </a:br>
            <a:r>
              <a:rPr lang="en-US" sz="3200" dirty="0" smtClean="0">
                <a:effectLst/>
                <a:latin typeface="Adobe Caslon Pro" pitchFamily="18" charset="0"/>
              </a:rPr>
              <a:t/>
            </a:r>
            <a:br>
              <a:rPr lang="en-US" sz="3200" dirty="0" smtClean="0">
                <a:effectLst/>
                <a:latin typeface="Adobe Caslon Pro" pitchFamily="18" charset="0"/>
              </a:rPr>
            </a:br>
            <a:r>
              <a:rPr lang="en-US" sz="2800" dirty="0" smtClean="0">
                <a:solidFill>
                  <a:schemeClr val="bg2">
                    <a:lumMod val="25000"/>
                  </a:schemeClr>
                </a:solidFill>
                <a:effectLst/>
                <a:latin typeface="Adobe Caslon Pro" pitchFamily="18" charset="0"/>
              </a:rPr>
              <a:t>Know the difference between background and foreground questions</a:t>
            </a:r>
            <a:r>
              <a:rPr lang="en-US" sz="2800" dirty="0" smtClean="0">
                <a:solidFill>
                  <a:schemeClr val="bg2">
                    <a:lumMod val="25000"/>
                  </a:schemeClr>
                </a:solidFill>
                <a:effectLst/>
              </a:rPr>
              <a:t>.</a:t>
            </a:r>
            <a:r>
              <a:rPr lang="en-US" sz="3800" dirty="0" smtClean="0">
                <a:latin typeface="Adobe Caslon Pro" pitchFamily="18" charset="0"/>
              </a:rPr>
              <a:t/>
            </a:r>
            <a:br>
              <a:rPr lang="en-US" sz="3800" dirty="0" smtClean="0">
                <a:latin typeface="Adobe Caslon Pro" pitchFamily="18" charset="0"/>
              </a:rPr>
            </a:br>
            <a:endParaRPr lang="en-US" sz="3800" dirty="0" smtClean="0">
              <a:latin typeface="Adobe Caslon Pro" pitchFamily="18" charset="0"/>
            </a:endParaRPr>
          </a:p>
        </p:txBody>
      </p:sp>
      <p:sp>
        <p:nvSpPr>
          <p:cNvPr id="3" name="Content Placeholder 2"/>
          <p:cNvSpPr>
            <a:spLocks noGrp="1"/>
          </p:cNvSpPr>
          <p:nvPr>
            <p:ph sz="half" idx="1"/>
          </p:nvPr>
        </p:nvSpPr>
        <p:spPr>
          <a:xfrm>
            <a:off x="990600" y="2667000"/>
            <a:ext cx="4114800" cy="4038600"/>
          </a:xfrm>
        </p:spPr>
        <p:txBody>
          <a:bodyPr wrap="square">
            <a:normAutofit lnSpcReduction="10000"/>
          </a:bodyPr>
          <a:lstStyle/>
          <a:p>
            <a:pPr marL="609600" indent="-609600" algn="ctr">
              <a:buNone/>
            </a:pPr>
            <a:r>
              <a:rPr lang="en-US" sz="2200" b="1" dirty="0" smtClean="0">
                <a:latin typeface="Adobe Garamond Pro" pitchFamily="18" charset="0"/>
              </a:rPr>
              <a:t>Background Questions</a:t>
            </a:r>
            <a:r>
              <a:rPr lang="en-US" sz="2200" dirty="0" smtClean="0">
                <a:latin typeface="Adobe Garamond Pro" pitchFamily="18" charset="0"/>
              </a:rPr>
              <a:t>:</a:t>
            </a:r>
          </a:p>
          <a:p>
            <a:pPr marL="609600" indent="-609600" algn="ctr">
              <a:buNone/>
            </a:pPr>
            <a:endParaRPr lang="en-US" sz="2200" dirty="0" smtClean="0">
              <a:latin typeface="Adobe Garamond Pro" pitchFamily="18" charset="0"/>
            </a:endParaRPr>
          </a:p>
          <a:p>
            <a:pPr marL="609600" indent="-609600">
              <a:buNone/>
            </a:pPr>
            <a:r>
              <a:rPr lang="en-US" sz="2200" dirty="0" smtClean="0">
                <a:latin typeface="Adobe Garamond Pro" pitchFamily="18" charset="0"/>
              </a:rPr>
              <a:t>Ask for general knowledge about a condition or thing.</a:t>
            </a:r>
          </a:p>
          <a:p>
            <a:pPr marL="609600" indent="-609600">
              <a:buNone/>
            </a:pPr>
            <a:r>
              <a:rPr lang="en-US" sz="2200" dirty="0" smtClean="0">
                <a:latin typeface="Adobe Garamond Pro" pitchFamily="18" charset="0"/>
              </a:rPr>
              <a:t>Have two essential components: </a:t>
            </a:r>
          </a:p>
          <a:p>
            <a:pPr marL="609600" indent="-609600"/>
            <a:r>
              <a:rPr lang="en-US" sz="2200" dirty="0" smtClean="0">
                <a:latin typeface="Adobe Garamond Pro" pitchFamily="18" charset="0"/>
              </a:rPr>
              <a:t>A question root (who, what, when, etc.) with a verb </a:t>
            </a:r>
          </a:p>
          <a:p>
            <a:pPr marL="609600" indent="-609600"/>
            <a:r>
              <a:rPr lang="en-US" sz="2200" dirty="0" smtClean="0">
                <a:latin typeface="Adobe Garamond Pro" pitchFamily="18" charset="0"/>
              </a:rPr>
              <a:t>A disorder, test, treatment, or other aspect of healthcare </a:t>
            </a:r>
          </a:p>
          <a:p>
            <a:pPr marL="609600" indent="-609600">
              <a:buNone/>
            </a:pPr>
            <a:endParaRPr lang="en-US" dirty="0" smtClean="0">
              <a:latin typeface="Adobe Garamond Pro" pitchFamily="18" charset="0"/>
            </a:endParaRPr>
          </a:p>
          <a:p>
            <a:pPr>
              <a:buNone/>
            </a:pPr>
            <a:endParaRPr lang="en-US" dirty="0"/>
          </a:p>
        </p:txBody>
      </p:sp>
      <p:sp>
        <p:nvSpPr>
          <p:cNvPr id="6" name="Content Placeholder 5"/>
          <p:cNvSpPr>
            <a:spLocks noGrp="1"/>
          </p:cNvSpPr>
          <p:nvPr>
            <p:ph sz="half" idx="2"/>
          </p:nvPr>
        </p:nvSpPr>
        <p:spPr>
          <a:xfrm>
            <a:off x="5105400" y="2667000"/>
            <a:ext cx="4038600" cy="4038600"/>
          </a:xfrm>
        </p:spPr>
        <p:txBody>
          <a:bodyPr>
            <a:normAutofit lnSpcReduction="10000"/>
          </a:bodyPr>
          <a:lstStyle/>
          <a:p>
            <a:pPr algn="ctr">
              <a:buNone/>
            </a:pPr>
            <a:r>
              <a:rPr lang="en-US" sz="2200" b="1" dirty="0" smtClean="0">
                <a:latin typeface="Adobe Garamond Pro" pitchFamily="18" charset="0"/>
              </a:rPr>
              <a:t>Foreground Questions</a:t>
            </a:r>
            <a:r>
              <a:rPr lang="en-US" sz="2200" dirty="0" smtClean="0">
                <a:latin typeface="Adobe Garamond Pro" pitchFamily="18" charset="0"/>
              </a:rPr>
              <a:t>:</a:t>
            </a:r>
          </a:p>
          <a:p>
            <a:pPr>
              <a:buNone/>
            </a:pPr>
            <a:r>
              <a:rPr lang="en-US" sz="2200" dirty="0" smtClean="0">
                <a:latin typeface="Adobe Garamond Pro" pitchFamily="18" charset="0"/>
              </a:rPr>
              <a:t>Ask for specific knowledge to inform clinical decisions or actions.</a:t>
            </a:r>
          </a:p>
          <a:p>
            <a:r>
              <a:rPr lang="en-US" sz="2200" dirty="0" smtClean="0">
                <a:latin typeface="Adobe Garamond Pro" pitchFamily="18" charset="0"/>
              </a:rPr>
              <a:t>Usually have 3 or 4 essential components (PICO)</a:t>
            </a:r>
          </a:p>
          <a:p>
            <a:pPr lvl="1"/>
            <a:r>
              <a:rPr lang="en-US" sz="2200" dirty="0" smtClean="0">
                <a:latin typeface="Adobe Garamond Pro" pitchFamily="18" charset="0"/>
              </a:rPr>
              <a:t>Patient and/or problem </a:t>
            </a:r>
          </a:p>
          <a:p>
            <a:pPr lvl="1"/>
            <a:r>
              <a:rPr lang="en-US" sz="2200" dirty="0" smtClean="0">
                <a:latin typeface="Adobe Garamond Pro" pitchFamily="18" charset="0"/>
              </a:rPr>
              <a:t>Intervention </a:t>
            </a:r>
          </a:p>
          <a:p>
            <a:pPr lvl="1"/>
            <a:r>
              <a:rPr lang="en-US" sz="2200" dirty="0" smtClean="0">
                <a:latin typeface="Adobe Garamond Pro" pitchFamily="18" charset="0"/>
              </a:rPr>
              <a:t>Comparative intervention (not always needed) </a:t>
            </a:r>
          </a:p>
          <a:p>
            <a:pPr lvl="1"/>
            <a:r>
              <a:rPr lang="en-US" sz="2200" dirty="0" smtClean="0">
                <a:latin typeface="Adobe Garamond Pro" pitchFamily="18" charset="0"/>
              </a:rPr>
              <a:t>Clinical outcome</a:t>
            </a:r>
          </a:p>
          <a:p>
            <a:pPr>
              <a:buNone/>
            </a:pPr>
            <a:endParaRPr lang="en-US" dirty="0" smtClean="0"/>
          </a:p>
        </p:txBody>
      </p:sp>
    </p:spTree>
  </p:cSld>
  <p:clrMapOvr>
    <a:masterClrMapping/>
  </p:clrMapOvr>
  <p:transition spd="med">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52400"/>
            <a:ext cx="7790688" cy="1280160"/>
          </a:xfrm>
        </p:spPr>
        <p:txBody>
          <a:bodyPr>
            <a:normAutofit fontScale="90000"/>
          </a:bodyPr>
          <a:lstStyle/>
          <a:p>
            <a:pPr algn="ctr"/>
            <a:r>
              <a:rPr lang="en-US" dirty="0" smtClean="0">
                <a:latin typeface="Adobe Caslon Pro" pitchFamily="18" charset="0"/>
              </a:rPr>
              <a:t/>
            </a:r>
            <a:br>
              <a:rPr lang="en-US" dirty="0" smtClean="0">
                <a:latin typeface="Adobe Caslon Pro" pitchFamily="18" charset="0"/>
              </a:rPr>
            </a:br>
            <a:r>
              <a:rPr lang="en-US" dirty="0" smtClean="0">
                <a:latin typeface="Adobe Caslon Pro" pitchFamily="18" charset="0"/>
              </a:rPr>
              <a:t>Break your research question into searchable components </a:t>
            </a:r>
            <a:br>
              <a:rPr lang="en-US" dirty="0" smtClean="0">
                <a:latin typeface="Adobe Caslon Pro" pitchFamily="18" charset="0"/>
              </a:rPr>
            </a:br>
            <a:endParaRPr lang="en-US" dirty="0"/>
          </a:p>
        </p:txBody>
      </p:sp>
      <p:sp>
        <p:nvSpPr>
          <p:cNvPr id="3" name="Content Placeholder 2"/>
          <p:cNvSpPr>
            <a:spLocks noGrp="1"/>
          </p:cNvSpPr>
          <p:nvPr>
            <p:ph idx="1"/>
          </p:nvPr>
        </p:nvSpPr>
        <p:spPr>
          <a:xfrm>
            <a:off x="1066800" y="1600200"/>
            <a:ext cx="7406640" cy="4953000"/>
          </a:xfrm>
        </p:spPr>
        <p:txBody>
          <a:bodyPr>
            <a:normAutofit fontScale="92500" lnSpcReduction="10000"/>
          </a:bodyPr>
          <a:lstStyle/>
          <a:p>
            <a:pPr algn="ctr">
              <a:buNone/>
            </a:pPr>
            <a:r>
              <a:rPr lang="en-US" sz="3900" b="1" dirty="0" smtClean="0">
                <a:solidFill>
                  <a:schemeClr val="bg2">
                    <a:lumMod val="25000"/>
                  </a:schemeClr>
                </a:solidFill>
                <a:latin typeface="Adobe Caslon Pro" pitchFamily="18" charset="0"/>
              </a:rPr>
              <a:t>PICO</a:t>
            </a:r>
          </a:p>
          <a:p>
            <a:r>
              <a:rPr lang="en-US" dirty="0" smtClean="0">
                <a:solidFill>
                  <a:schemeClr val="bg2">
                    <a:lumMod val="25000"/>
                  </a:schemeClr>
                </a:solidFill>
                <a:latin typeface="Adobe Caslon Pro" pitchFamily="18" charset="0"/>
              </a:rPr>
              <a:t>Patient/Population – Includes age, race, sex, geography</a:t>
            </a:r>
          </a:p>
          <a:p>
            <a:r>
              <a:rPr lang="en-US" dirty="0" smtClean="0">
                <a:solidFill>
                  <a:schemeClr val="bg2">
                    <a:lumMod val="25000"/>
                  </a:schemeClr>
                </a:solidFill>
                <a:latin typeface="Adobe Caslon Pro" pitchFamily="18" charset="0"/>
              </a:rPr>
              <a:t>Problem – Current health concern </a:t>
            </a:r>
          </a:p>
          <a:p>
            <a:r>
              <a:rPr lang="en-US" dirty="0" smtClean="0">
                <a:solidFill>
                  <a:schemeClr val="bg2">
                    <a:lumMod val="25000"/>
                  </a:schemeClr>
                </a:solidFill>
                <a:latin typeface="Adobe Caslon Pro" pitchFamily="18" charset="0"/>
              </a:rPr>
              <a:t>Intervention – Exposure of interest</a:t>
            </a:r>
          </a:p>
          <a:p>
            <a:r>
              <a:rPr lang="en-US" dirty="0" smtClean="0">
                <a:solidFill>
                  <a:schemeClr val="bg2">
                    <a:lumMod val="25000"/>
                  </a:schemeClr>
                </a:solidFill>
                <a:latin typeface="Adobe Caslon Pro" pitchFamily="18" charset="0"/>
              </a:rPr>
              <a:t>Comparison – Alternate exposure (if any)</a:t>
            </a:r>
          </a:p>
          <a:p>
            <a:r>
              <a:rPr lang="en-US" dirty="0" smtClean="0">
                <a:solidFill>
                  <a:schemeClr val="bg2">
                    <a:lumMod val="25000"/>
                  </a:schemeClr>
                </a:solidFill>
                <a:latin typeface="Adobe Caslon Pro" pitchFamily="18" charset="0"/>
              </a:rPr>
              <a:t>Outcome – What is the desired outcome?</a:t>
            </a:r>
          </a:p>
          <a:p>
            <a:pPr algn="ctr">
              <a:buNone/>
            </a:pPr>
            <a:endParaRPr lang="en-US" dirty="0" smtClean="0">
              <a:latin typeface="Adobe Garamond Pro" pitchFamily="18" charset="0"/>
            </a:endParaRPr>
          </a:p>
          <a:p>
            <a:pPr algn="ctr">
              <a:buNone/>
            </a:pPr>
            <a:r>
              <a:rPr lang="en-US" dirty="0" smtClean="0">
                <a:latin typeface="Adobe Garamond Pro" pitchFamily="18" charset="0"/>
              </a:rPr>
              <a:t>Does this mean that every research question can/should be answered this way?</a:t>
            </a:r>
          </a:p>
          <a:p>
            <a:pPr algn="ctr">
              <a:buNone/>
            </a:pPr>
            <a:endParaRPr lang="en-US" sz="3600" dirty="0" smtClean="0">
              <a:solidFill>
                <a:schemeClr val="bg2">
                  <a:lumMod val="25000"/>
                </a:schemeClr>
              </a:solidFill>
              <a:latin typeface="Adobe Caslon Pro" pitchFamily="18" charset="0"/>
            </a:endParaRPr>
          </a:p>
        </p:txBody>
      </p:sp>
    </p:spTree>
  </p:cSld>
  <p:clrMapOvr>
    <a:masterClrMapping/>
  </p:clrMapOvr>
  <p:transition spd="med">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Adobe Garamond Pro" pitchFamily="18" charset="0"/>
              </a:rPr>
              <a:t>Creating the Question</a:t>
            </a:r>
            <a:endParaRPr lang="en-US" b="1" dirty="0">
              <a:latin typeface="Adobe Garamond Pro" pitchFamily="18" charset="0"/>
            </a:endParaRPr>
          </a:p>
        </p:txBody>
      </p:sp>
      <p:sp>
        <p:nvSpPr>
          <p:cNvPr id="3" name="Content Placeholder 2"/>
          <p:cNvSpPr>
            <a:spLocks noGrp="1"/>
          </p:cNvSpPr>
          <p:nvPr>
            <p:ph idx="1"/>
          </p:nvPr>
        </p:nvSpPr>
        <p:spPr>
          <a:xfrm>
            <a:off x="914400" y="1371600"/>
            <a:ext cx="8229600" cy="5257800"/>
          </a:xfrm>
        </p:spPr>
        <p:txBody>
          <a:bodyPr>
            <a:normAutofit lnSpcReduction="10000"/>
          </a:bodyPr>
          <a:lstStyle/>
          <a:p>
            <a:pPr>
              <a:buNone/>
            </a:pPr>
            <a:r>
              <a:rPr lang="en-US" b="0" dirty="0" smtClean="0">
                <a:latin typeface="Adobe Garamond Pro" pitchFamily="18" charset="0"/>
              </a:rPr>
              <a:t>Create one sentence </a:t>
            </a:r>
            <a:r>
              <a:rPr lang="en-US" dirty="0" smtClean="0">
                <a:latin typeface="Adobe Garamond Pro" pitchFamily="18" charset="0"/>
              </a:rPr>
              <a:t>(elevator statement) that </a:t>
            </a:r>
            <a:r>
              <a:rPr lang="en-US" b="0" dirty="0" smtClean="0">
                <a:latin typeface="Adobe Garamond Pro" pitchFamily="18" charset="0"/>
              </a:rPr>
              <a:t>epitomizes what concept you are looking to search which includes PICO elements.</a:t>
            </a:r>
          </a:p>
          <a:p>
            <a:pPr>
              <a:buNone/>
            </a:pPr>
            <a:endParaRPr lang="en-US" b="0" dirty="0" smtClean="0">
              <a:latin typeface="Adobe Garamond Pro" pitchFamily="18" charset="0"/>
            </a:endParaRPr>
          </a:p>
          <a:p>
            <a:pPr>
              <a:buNone/>
            </a:pPr>
            <a:r>
              <a:rPr lang="en-US" dirty="0" smtClean="0">
                <a:latin typeface="Adobe Garamond Pro" pitchFamily="18" charset="0"/>
              </a:rPr>
              <a:t>Does giving Prophylactic Acetaminophen to infants (age 2 months) after immunizations decrease sleep duration compared to a placebo?</a:t>
            </a:r>
          </a:p>
          <a:p>
            <a:pPr>
              <a:buNone/>
            </a:pPr>
            <a:endParaRPr lang="en-US" dirty="0" smtClean="0"/>
          </a:p>
          <a:p>
            <a:pPr algn="ctr">
              <a:buNone/>
            </a:pPr>
            <a:r>
              <a:rPr lang="en-US" b="0" dirty="0" smtClean="0">
                <a:latin typeface="Adobe Garamond Pro" pitchFamily="18" charset="0"/>
              </a:rPr>
              <a:t>What are our PICO Elements?</a:t>
            </a:r>
          </a:p>
          <a:p>
            <a:pPr>
              <a:buNone/>
            </a:pPr>
            <a:endParaRPr lang="en-US" dirty="0" smtClean="0">
              <a:latin typeface="Adobe Garamond Pro" pitchFamily="18" charset="0"/>
            </a:endParaRPr>
          </a:p>
          <a:p>
            <a:endParaRPr lang="en-US" b="0" dirty="0" smtClean="0">
              <a:latin typeface="Adobe Garamond Pro" pitchFamily="18" charset="0"/>
            </a:endParaRPr>
          </a:p>
          <a:p>
            <a:endParaRPr lang="en-US" b="0" dirty="0" smtClean="0">
              <a:latin typeface="Adobe Garamond Pro" pitchFamily="18" charset="0"/>
            </a:endParaRPr>
          </a:p>
          <a:p>
            <a:pPr>
              <a:buNone/>
            </a:pPr>
            <a:endParaRPr lang="en-US" b="0" dirty="0" smtClean="0">
              <a:latin typeface="Adobe Garamond Pro" pitchFamily="18" charset="0"/>
            </a:endParaRPr>
          </a:p>
        </p:txBody>
      </p:sp>
    </p:spTree>
  </p:cSld>
  <p:clrMapOvr>
    <a:masterClrMapping/>
  </p:clrMapOvr>
  <p:transition spd="med">
    <p:fade thruBlk="1"/>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8856</TotalTime>
  <Words>1551</Words>
  <Application>Microsoft Office PowerPoint</Application>
  <PresentationFormat>On-screen Show (4:3)</PresentationFormat>
  <Paragraphs>244</Paragraphs>
  <Slides>46</Slides>
  <Notes>2</Notes>
  <HiddenSlides>0</HiddenSlides>
  <MMClips>0</MMClips>
  <ScaleCrop>false</ScaleCrop>
  <HeadingPairs>
    <vt:vector size="8" baseType="variant">
      <vt:variant>
        <vt:lpstr>Fonts Used</vt:lpstr>
      </vt:variant>
      <vt:variant>
        <vt:i4>10</vt:i4>
      </vt:variant>
      <vt:variant>
        <vt:lpstr>Theme</vt:lpstr>
      </vt:variant>
      <vt:variant>
        <vt:i4>1</vt:i4>
      </vt:variant>
      <vt:variant>
        <vt:lpstr>Slide Titles</vt:lpstr>
      </vt:variant>
      <vt:variant>
        <vt:i4>46</vt:i4>
      </vt:variant>
      <vt:variant>
        <vt:lpstr>Custom Shows</vt:lpstr>
      </vt:variant>
      <vt:variant>
        <vt:i4>1</vt:i4>
      </vt:variant>
    </vt:vector>
  </HeadingPairs>
  <TitlesOfParts>
    <vt:vector size="58" baseType="lpstr">
      <vt:lpstr>Adobe Caslon Pro</vt:lpstr>
      <vt:lpstr>Adobe Caslon Pro Bold</vt:lpstr>
      <vt:lpstr>Adobe Garamond Pro</vt:lpstr>
      <vt:lpstr>Adobe Garamond Pro Bold</vt:lpstr>
      <vt:lpstr>Arial</vt:lpstr>
      <vt:lpstr>Gill Sans MT</vt:lpstr>
      <vt:lpstr>Tahoma</vt:lpstr>
      <vt:lpstr>Verdana</vt:lpstr>
      <vt:lpstr>Wingdings</vt:lpstr>
      <vt:lpstr>Wingdings 2</vt:lpstr>
      <vt:lpstr>Solstice</vt:lpstr>
      <vt:lpstr>CCMC Fellows Presentation</vt:lpstr>
      <vt:lpstr>PowerPoint Presentation</vt:lpstr>
      <vt:lpstr>Objectives/Outcomes for this session: </vt:lpstr>
      <vt:lpstr>Tips When Searching</vt:lpstr>
      <vt:lpstr>Steps of Basic Research</vt:lpstr>
      <vt:lpstr>Background Versus Foreground: Experience Determines Need </vt:lpstr>
      <vt:lpstr> Create an Answerable Research Question based on your Hypothesis        Know the difference between background and foreground questions. </vt:lpstr>
      <vt:lpstr> Break your research question into searchable components  </vt:lpstr>
      <vt:lpstr>Creating the Question</vt:lpstr>
      <vt:lpstr>Bad Question</vt:lpstr>
      <vt:lpstr>Good Question</vt:lpstr>
      <vt:lpstr>Selecting and Searching the Databases</vt:lpstr>
      <vt:lpstr>Accessing EMIL from the Intranet</vt:lpstr>
      <vt:lpstr>EMIL – LIBRARY PORTAL</vt:lpstr>
      <vt:lpstr>Finding an article/book – How to request an article /book through Interlibrary loan and literature search</vt:lpstr>
      <vt:lpstr>Up to Date/Dynamed mobile and CME</vt:lpstr>
      <vt:lpstr> Pediatric Care Online  Includes point of care, quick reference, Redbook online Pediatric ‘drug lookup’, Textbook of Pediatric care, Bright futures,  AAP clinical practice guidelines </vt:lpstr>
      <vt:lpstr>Pediatric Care Online Point of Care Quick reference</vt:lpstr>
      <vt:lpstr>AccessPediatrics is an online pediatrics education, training and point of care information resource featuring Rudolph's Pediatrics, other core resources, board reviews, multimedia etc.</vt:lpstr>
      <vt:lpstr>PubMed  Useful For the Following</vt:lpstr>
      <vt:lpstr>Back to Our Clinical Questions…</vt:lpstr>
      <vt:lpstr>Our Question</vt:lpstr>
      <vt:lpstr>How to find Subject Headings and Synonyms </vt:lpstr>
      <vt:lpstr>PowerPoint Presentation</vt:lpstr>
      <vt:lpstr>Generate Subject Headings and Synonyms  </vt:lpstr>
      <vt:lpstr>Database Filter and Study Design</vt:lpstr>
      <vt:lpstr>Clinical Queries on main page of Pubmed  https://www.nlm.nih.gov/bsd/disted/pubmedtutorial/020_570.html </vt:lpstr>
      <vt:lpstr>PowerPoint Presentation</vt:lpstr>
      <vt:lpstr>PowerPoint Presentation</vt:lpstr>
      <vt:lpstr>Analyze Your Search Results</vt:lpstr>
      <vt:lpstr>Read the Abstracts/Review Articles</vt:lpstr>
      <vt:lpstr>Of course not.</vt:lpstr>
      <vt:lpstr>PowerPoint Presentation</vt:lpstr>
      <vt:lpstr>Other Library Resources </vt:lpstr>
      <vt:lpstr>Micromedex</vt:lpstr>
      <vt:lpstr>PowerPoint Presentation</vt:lpstr>
      <vt:lpstr> Web of Knowledge  Includes Web of Science, Journal Citation Reports and Endnote Web</vt:lpstr>
      <vt:lpstr>PowerPoint Presentation</vt:lpstr>
      <vt:lpstr>PowerPoint Presentation</vt:lpstr>
      <vt:lpstr>Endnote and Endnote Web</vt:lpstr>
      <vt:lpstr>Mobile Resources:  A-Z List</vt:lpstr>
      <vt:lpstr>More efficient WIFI NSLIJHS-WAB </vt:lpstr>
      <vt:lpstr>PowerPoint Presentation</vt:lpstr>
      <vt:lpstr>Perceptions can be Deceiving</vt:lpstr>
      <vt:lpstr>Evidence based medicine explained to the music of  Coldplay</vt:lpstr>
      <vt:lpstr>PowerPoint Presentation</vt:lpstr>
      <vt:lpstr>8/2 Lecture Edited</vt:lpstr>
    </vt:vector>
  </TitlesOfParts>
  <Company>FAU</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Evidence Based Medicine</dc:title>
  <dc:creator>Library</dc:creator>
  <cp:lastModifiedBy>Lester, Janice</cp:lastModifiedBy>
  <cp:revision>525</cp:revision>
  <cp:lastPrinted>1601-01-01T00:00:00Z</cp:lastPrinted>
  <dcterms:created xsi:type="dcterms:W3CDTF">2007-08-29T19:58:13Z</dcterms:created>
  <dcterms:modified xsi:type="dcterms:W3CDTF">2018-01-12T17:09:10Z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TC010903051033</vt:lpwstr>
  </property>
</Properties>
</file>